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1"/>
  </p:sldMasterIdLst>
  <p:notesMasterIdLst>
    <p:notesMasterId r:id="rId62"/>
  </p:notesMasterIdLst>
  <p:handoutMasterIdLst>
    <p:handoutMasterId r:id="rId63"/>
  </p:handoutMasterIdLst>
  <p:sldIdLst>
    <p:sldId id="401" r:id="rId2"/>
    <p:sldId id="399" r:id="rId3"/>
    <p:sldId id="402" r:id="rId4"/>
    <p:sldId id="403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1" r:id="rId33"/>
    <p:sldId id="432" r:id="rId34"/>
    <p:sldId id="433" r:id="rId35"/>
    <p:sldId id="434" r:id="rId36"/>
    <p:sldId id="435" r:id="rId37"/>
    <p:sldId id="436" r:id="rId38"/>
    <p:sldId id="437" r:id="rId39"/>
    <p:sldId id="438" r:id="rId40"/>
    <p:sldId id="439" r:id="rId41"/>
    <p:sldId id="440" r:id="rId42"/>
    <p:sldId id="441" r:id="rId43"/>
    <p:sldId id="442" r:id="rId44"/>
    <p:sldId id="443" r:id="rId45"/>
    <p:sldId id="444" r:id="rId46"/>
    <p:sldId id="445" r:id="rId47"/>
    <p:sldId id="446" r:id="rId48"/>
    <p:sldId id="447" r:id="rId49"/>
    <p:sldId id="448" r:id="rId50"/>
    <p:sldId id="449" r:id="rId51"/>
    <p:sldId id="450" r:id="rId52"/>
    <p:sldId id="451" r:id="rId53"/>
    <p:sldId id="452" r:id="rId54"/>
    <p:sldId id="453" r:id="rId55"/>
    <p:sldId id="454" r:id="rId56"/>
    <p:sldId id="455" r:id="rId57"/>
    <p:sldId id="456" r:id="rId58"/>
    <p:sldId id="457" r:id="rId59"/>
    <p:sldId id="458" r:id="rId60"/>
    <p:sldId id="459" r:id="rId61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4431"/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99882" autoAdjust="0"/>
  </p:normalViewPr>
  <p:slideViewPr>
    <p:cSldViewPr showGuides="1">
      <p:cViewPr varScale="1">
        <p:scale>
          <a:sx n="113" d="100"/>
          <a:sy n="113" d="100"/>
        </p:scale>
        <p:origin x="1848" y="84"/>
      </p:cViewPr>
      <p:guideLst>
        <p:guide orient="horz" pos="2840"/>
        <p:guide pos="2880"/>
      </p:guideLst>
    </p:cSldViewPr>
  </p:slideViewPr>
  <p:outlineViewPr>
    <p:cViewPr>
      <p:scale>
        <a:sx n="33" d="100"/>
        <a:sy n="33" d="100"/>
      </p:scale>
      <p:origin x="60" y="2316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-4014" y="-10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8631F1D2-E257-41A5-A869-8CB8A2E5BEED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92461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54C31A2-1400-4086-9A95-FB129CE9B5AE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6869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solidFill>
            <a:srgbClr val="FAAAA4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F45246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 dirty="0">
              <a:solidFill>
                <a:srgbClr val="005E5C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188640"/>
            <a:ext cx="6048671" cy="4027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8261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solidFill>
            <a:srgbClr val="FAAAA4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519217" y="5114937"/>
            <a:ext cx="6861175" cy="126639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F45246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 dirty="0">
              <a:solidFill>
                <a:srgbClr val="005E5C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188640"/>
            <a:ext cx="6048671" cy="4027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6"/>
            <a:ext cx="6715171" cy="117533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0183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23528" y="1285860"/>
            <a:ext cx="8568952" cy="5143536"/>
          </a:xfrm>
          <a:prstGeom prst="roundRect">
            <a:avLst>
              <a:gd name="adj" fmla="val 3782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rgbClr val="BA331C"/>
              </a:buClr>
              <a:buFont typeface="Wingdings" pitchFamily="2" charset="2"/>
              <a:buChar char="u"/>
              <a:defRPr sz="2800" b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547664" y="180950"/>
            <a:ext cx="7072312" cy="43973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6404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 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7664" y="180950"/>
            <a:ext cx="7072312" cy="43973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23528" y="1285860"/>
            <a:ext cx="8568952" cy="5143536"/>
          </a:xfrm>
          <a:prstGeom prst="roundRect">
            <a:avLst>
              <a:gd name="adj" fmla="val 3782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  <a:defRPr sz="2800" b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endParaRPr lang="en-US" altLang="ko-KR" sz="2400" dirty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endParaRPr lang="en-US" altLang="ko-KR" sz="2400" dirty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endParaRPr lang="en-US" altLang="ko-KR" sz="2400" dirty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endParaRPr lang="ko-KR" altLang="en-US" sz="2400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52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 째 수준</a:t>
            </a:r>
            <a:endParaRPr lang="en-US" altLang="ko-KR" dirty="0"/>
          </a:p>
          <a:p>
            <a:pPr lvl="2"/>
            <a:r>
              <a:rPr lang="ko-KR" altLang="en-US" dirty="0"/>
              <a:t>셋 째 수준</a:t>
            </a:r>
            <a:endParaRPr lang="en-US" altLang="ko-KR" dirty="0"/>
          </a:p>
          <a:p>
            <a:pPr lvl="4"/>
            <a:r>
              <a:rPr lang="ko-KR" altLang="en-US" dirty="0"/>
              <a:t>넷 째 수준</a:t>
            </a:r>
          </a:p>
        </p:txBody>
      </p:sp>
    </p:spTree>
    <p:extLst>
      <p:ext uri="{BB962C8B-B14F-4D97-AF65-F5344CB8AC3E}">
        <p14:creationId xmlns:p14="http://schemas.microsoft.com/office/powerpoint/2010/main" val="234214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1" y="850010"/>
            <a:ext cx="9144000" cy="58710"/>
          </a:xfrm>
          <a:prstGeom prst="rect">
            <a:avLst/>
          </a:prstGeom>
          <a:solidFill>
            <a:srgbClr val="FA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941" y="-2"/>
            <a:ext cx="9141059" cy="6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43"/>
          <p:cNvSpPr>
            <a:spLocks noChangeArrowheads="1"/>
          </p:cNvSpPr>
          <p:nvPr/>
        </p:nvSpPr>
        <p:spPr bwMode="gray">
          <a:xfrm>
            <a:off x="0" y="6670676"/>
            <a:ext cx="9144000" cy="196106"/>
          </a:xfrm>
          <a:prstGeom prst="rect">
            <a:avLst/>
          </a:prstGeom>
          <a:solidFill>
            <a:srgbClr val="FAAAA4"/>
          </a:solidFill>
          <a:ln>
            <a:solidFill>
              <a:srgbClr val="FAAAA4"/>
            </a:solidFill>
          </a:ln>
        </p:spPr>
        <p:txBody>
          <a:bodyPr wrap="none" anchor="ctr"/>
          <a:lstStyle/>
          <a:p>
            <a:pPr latinLnBrk="0"/>
            <a:endParaRPr kumimoji="0" lang="ko-KR" altLang="en-US" sz="3000" dirty="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9" name="Rectangle 18"/>
          <p:cNvSpPr>
            <a:spLocks noChangeArrowheads="1"/>
          </p:cNvSpPr>
          <p:nvPr/>
        </p:nvSpPr>
        <p:spPr bwMode="auto">
          <a:xfrm>
            <a:off x="8146019" y="665054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/62</a:t>
            </a: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07"/>
          <a:stretch/>
        </p:blipFill>
        <p:spPr bwMode="auto">
          <a:xfrm>
            <a:off x="8761040" y="0"/>
            <a:ext cx="385901" cy="93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3" y="11967"/>
            <a:ext cx="1348298" cy="936104"/>
          </a:xfrm>
          <a:prstGeom prst="rect">
            <a:avLst/>
          </a:prstGeom>
        </p:spPr>
      </p:pic>
      <p:sp>
        <p:nvSpPr>
          <p:cNvPr id="12" name="내용 개체 틀 4"/>
          <p:cNvSpPr txBox="1">
            <a:spLocks/>
          </p:cNvSpPr>
          <p:nvPr userDrawn="1"/>
        </p:nvSpPr>
        <p:spPr>
          <a:xfrm>
            <a:off x="214313" y="1196752"/>
            <a:ext cx="8715375" cy="537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Wingdings" pitchFamily="2" charset="2"/>
              <a:buChar char="v"/>
              <a:defRPr lang="ko-KR" altLang="en-US" sz="2400" b="1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tabLst>
                <a:tab pos="269875" algn="l"/>
              </a:tabLst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Arial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600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4"/>
            <a:endParaRPr lang="ko-KR" altLang="en-US" dirty="0"/>
          </a:p>
        </p:txBody>
      </p:sp>
      <p:sp>
        <p:nvSpPr>
          <p:cNvPr id="14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1196752"/>
            <a:ext cx="8715375" cy="54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첫 번째 수준</a:t>
            </a:r>
            <a:endParaRPr lang="en-US" altLang="ko-KR" dirty="0"/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  <a:endParaRPr lang="en-US" altLang="ko-KR" dirty="0"/>
          </a:p>
          <a:p>
            <a:pPr lvl="4"/>
            <a:r>
              <a:rPr lang="ko-KR" altLang="en-US" dirty="0"/>
              <a:t>네 번째 수준</a:t>
            </a:r>
          </a:p>
        </p:txBody>
      </p:sp>
      <p:sp>
        <p:nvSpPr>
          <p:cNvPr id="15" name="제목 개체 틀 1"/>
          <p:cNvSpPr>
            <a:spLocks noGrp="1"/>
          </p:cNvSpPr>
          <p:nvPr>
            <p:ph type="title"/>
          </p:nvPr>
        </p:nvSpPr>
        <p:spPr bwMode="auto">
          <a:xfrm>
            <a:off x="1547664" y="180950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3236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70" r:id="rId2"/>
    <p:sldLayoutId id="2147483867" r:id="rId3"/>
    <p:sldLayoutId id="2147483868" r:id="rId4"/>
    <p:sldLayoutId id="2147483869" r:id="rId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1">
              <a:lumMod val="85000"/>
              <a:lumOff val="15000"/>
            </a:schemeClr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accent2">
            <a:lumMod val="75000"/>
          </a:schemeClr>
        </a:buClr>
        <a:buFont typeface="Wingdings" pitchFamily="2" charset="2"/>
        <a:buChar char="v"/>
        <a:defRPr lang="en-US" altLang="ko-KR" sz="2400" b="1" kern="1200" dirty="0">
          <a:solidFill>
            <a:srgbClr val="BA331C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</a:tabLst>
        <a:defRPr lang="en-US" altLang="ko-KR" sz="22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C00000"/>
        </a:buClr>
        <a:buFont typeface="Wingdings" pitchFamily="2" charset="2"/>
        <a:buChar char="§"/>
        <a:defRPr lang="en-US" altLang="ko-KR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430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0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1.jp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en-US" altLang="ko-KR" sz="2400" dirty="0"/>
              <a:t>2</a:t>
            </a:r>
            <a:r>
              <a:rPr lang="ko-KR" altLang="en-US" sz="2400" dirty="0"/>
              <a:t>진 정보를 처리하는 논리 게이트의 종류와 특성을 파악한다</a:t>
            </a:r>
            <a:r>
              <a:rPr lang="en-US" altLang="ko-KR" sz="2400" dirty="0"/>
              <a:t>.</a:t>
            </a:r>
            <a:endParaRPr lang="en-US" altLang="ko-KR" dirty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/>
              <a:t>논리식을 표현하고 공식화하는 불 대수를 이해한다</a:t>
            </a:r>
            <a:r>
              <a:rPr lang="en-US" altLang="ko-KR" sz="2400" dirty="0"/>
              <a:t>.</a:t>
            </a:r>
            <a:endParaRPr lang="en-US" altLang="ko-KR" dirty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/>
              <a:t>최적의 디지털 회로 설계를 가능하게 하는 논리식의 간략화를 이해한다</a:t>
            </a:r>
            <a:r>
              <a:rPr lang="en-US" altLang="ko-KR" sz="2400" dirty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/>
              <a:t>기억 장치를 구성하는 플립플롭에 대해 알아본다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47664" y="180950"/>
            <a:ext cx="7072312" cy="439738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목표</a:t>
            </a:r>
          </a:p>
        </p:txBody>
      </p:sp>
    </p:spTree>
    <p:extLst>
      <p:ext uri="{BB962C8B-B14F-4D97-AF65-F5344CB8AC3E}">
        <p14:creationId xmlns:p14="http://schemas.microsoft.com/office/powerpoint/2010/main" val="551671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XOR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XOR </a:t>
            </a:r>
            <a:r>
              <a:rPr lang="ko-KR" altLang="en-US" dirty="0"/>
              <a:t>게이트의 집적회로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9875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39750" lvl="2" indent="0">
              <a:buNone/>
            </a:pPr>
            <a:endParaRPr lang="en-US" altLang="ko-KR" sz="1600" dirty="0"/>
          </a:p>
          <a:p>
            <a:pPr lvl="4"/>
            <a:endParaRPr lang="ko-KR" altLang="en-US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 bwMode="auto">
          <a:xfrm>
            <a:off x="4572000" y="1196752"/>
            <a:ext cx="4357687" cy="537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Wingdings" pitchFamily="2" charset="2"/>
              <a:buChar char="v"/>
              <a:defRPr lang="ko-KR" altLang="en-US" sz="2400" b="1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tabLst>
                <a:tab pos="269875" algn="l"/>
              </a:tabLst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Arial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600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pPr lvl="1"/>
            <a:r>
              <a:rPr lang="en-US" altLang="ko-KR" dirty="0"/>
              <a:t>XOR </a:t>
            </a:r>
            <a:r>
              <a:rPr lang="ko-KR" altLang="en-US" dirty="0"/>
              <a:t>게이트의 펄스 연산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marL="269875" lvl="1" indent="0">
              <a:buFont typeface="Wingdings" pitchFamily="2" charset="2"/>
              <a:buNone/>
            </a:pPr>
            <a:endParaRPr lang="ko-KR" altLang="en-US" sz="1600" dirty="0"/>
          </a:p>
          <a:p>
            <a:pPr lvl="1"/>
            <a:endParaRPr lang="ko-KR" altLang="en-US" dirty="0"/>
          </a:p>
          <a:p>
            <a:pPr marL="539750" lvl="2" indent="0">
              <a:buFont typeface="Arial" pitchFamily="34" charset="0"/>
              <a:buNone/>
            </a:pPr>
            <a:endParaRPr lang="ko-KR" altLang="en-US" sz="1600" dirty="0"/>
          </a:p>
          <a:p>
            <a:pPr lvl="4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48880"/>
            <a:ext cx="4198966" cy="28083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96" y="2348880"/>
            <a:ext cx="382477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NAND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NAND </a:t>
            </a:r>
            <a:r>
              <a:rPr lang="ko-KR" altLang="en-US" dirty="0"/>
              <a:t>게이트의 진리표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9875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NAND </a:t>
            </a:r>
            <a:r>
              <a:rPr lang="ko-KR" altLang="en-US" dirty="0"/>
              <a:t>게이트의 논리 기호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39750" lvl="2" indent="0">
              <a:buNone/>
            </a:pPr>
            <a:endParaRPr lang="en-US" altLang="ko-KR" sz="1600" dirty="0"/>
          </a:p>
          <a:p>
            <a:pPr lvl="4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 txBox="1">
                <a:spLocks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Tx/>
                  <a:buFont typeface="Wingdings" pitchFamily="2" charset="2"/>
                  <a:buChar char="v"/>
                  <a:defRPr lang="ko-KR" altLang="en-US" sz="2400" b="1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 algn="l" rtl="0" eaLnBrk="0" fontAlgn="base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tabLst>
                    <a:tab pos="269875" algn="l"/>
                  </a:tabLst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BBB59"/>
                  </a:buClr>
                  <a:buFont typeface="Arial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lang="ko-KR" altLang="en-US" sz="1600" kern="1200" baseline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  <a:p>
                <a:pPr lvl="1"/>
                <a:r>
                  <a:rPr lang="en-US" altLang="ko-KR" dirty="0"/>
                  <a:t>NAND </a:t>
                </a:r>
                <a:r>
                  <a:rPr lang="ko-KR" altLang="en-US" dirty="0"/>
                  <a:t>게이트의 논리식 표현</a:t>
                </a:r>
              </a:p>
              <a:p>
                <a:pPr marL="269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/>
                        </a:rPr>
                        <m:t>𝑋</m:t>
                      </m:r>
                      <m:r>
                        <a:rPr lang="en-US" altLang="ko-KR" sz="1600" i="1">
                          <a:latin typeface="Cambria Math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ko-KR" sz="16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ko-KR" sz="1600" i="1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lang="en-US" altLang="ko-KR" sz="1600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NAND </a:t>
                </a:r>
                <a:r>
                  <a:rPr lang="ko-KR" altLang="en-US" dirty="0"/>
                  <a:t>게이트의 집적회로</a:t>
                </a:r>
                <a:endParaRPr lang="en-US" altLang="ko-KR" dirty="0"/>
              </a:p>
              <a:p>
                <a:pPr lvl="1"/>
                <a:endParaRPr lang="ko-KR" altLang="en-US" dirty="0"/>
              </a:p>
              <a:p>
                <a:pPr marL="269875" lvl="1" indent="0">
                  <a:buFont typeface="Wingdings" pitchFamily="2" charset="2"/>
                  <a:buNone/>
                </a:pPr>
                <a:endParaRPr lang="ko-KR" altLang="en-US" sz="1600" dirty="0"/>
              </a:p>
              <a:p>
                <a:pPr lvl="1"/>
                <a:endParaRPr lang="ko-KR" altLang="en-US" dirty="0"/>
              </a:p>
              <a:p>
                <a:pPr marL="539750" lvl="2" indent="0">
                  <a:buFont typeface="Arial" pitchFamily="34" charset="0"/>
                  <a:buNone/>
                </a:pPr>
                <a:endParaRPr lang="ko-KR" altLang="en-US" sz="1600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71596"/>
            <a:ext cx="2808312" cy="15454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797152"/>
            <a:ext cx="2808312" cy="9894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13" y="3415595"/>
            <a:ext cx="3984674" cy="26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534151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NAND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NAND </a:t>
            </a:r>
            <a:r>
              <a:rPr lang="ko-KR" altLang="en-US" dirty="0"/>
              <a:t>게이트의 펄스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9875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39750" lvl="2" indent="0">
              <a:buNone/>
            </a:pPr>
            <a:endParaRPr lang="en-US" altLang="ko-KR" sz="1600" dirty="0"/>
          </a:p>
          <a:p>
            <a:pPr lvl="4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2093"/>
            <a:ext cx="4032448" cy="29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NOR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NOR </a:t>
            </a:r>
            <a:r>
              <a:rPr lang="ko-KR" altLang="en-US" dirty="0"/>
              <a:t>게이트의 진리표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9875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NOR </a:t>
            </a:r>
            <a:r>
              <a:rPr lang="ko-KR" altLang="en-US" dirty="0"/>
              <a:t>게이트의 논리 기호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39750" lvl="2" indent="0">
              <a:buNone/>
            </a:pPr>
            <a:endParaRPr lang="en-US" altLang="ko-KR" sz="1600" dirty="0"/>
          </a:p>
          <a:p>
            <a:pPr lvl="4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 txBox="1">
                <a:spLocks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Tx/>
                  <a:buFont typeface="Wingdings" pitchFamily="2" charset="2"/>
                  <a:buChar char="v"/>
                  <a:defRPr lang="ko-KR" altLang="en-US" sz="2400" b="1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 algn="l" rtl="0" eaLnBrk="0" fontAlgn="base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tabLst>
                    <a:tab pos="269875" algn="l"/>
                  </a:tabLst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BBB59"/>
                  </a:buClr>
                  <a:buFont typeface="Arial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lang="ko-KR" altLang="en-US" sz="1600" kern="1200" baseline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  <a:p>
                <a:pPr lvl="1"/>
                <a:r>
                  <a:rPr lang="en-US" altLang="ko-KR" dirty="0"/>
                  <a:t>NOR </a:t>
                </a:r>
                <a:r>
                  <a:rPr lang="ko-KR" altLang="en-US" dirty="0"/>
                  <a:t>게이트의 논리식 표현</a:t>
                </a:r>
              </a:p>
              <a:p>
                <a:pPr marL="801688" lvl="4" indent="0">
                  <a:buNone/>
                </a:pPr>
                <a:r>
                  <a:rPr lang="ko-KR" altLang="en-US" dirty="0"/>
                  <a:t>입력이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개일 때</a:t>
                </a: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bar>
                  </m:oMath>
                </a14:m>
                <a:endParaRPr lang="en-US" altLang="ko-KR" dirty="0">
                  <a:ea typeface="Cambria Math"/>
                </a:endParaRPr>
              </a:p>
              <a:p>
                <a:pPr marL="801688" lvl="4" indent="0">
                  <a:buNone/>
                </a:pPr>
                <a:r>
                  <a:rPr lang="ko-KR" altLang="en-US" dirty="0"/>
                  <a:t>입력이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개일 때</a:t>
                </a: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endParaRPr lang="en-US" altLang="ko-KR" dirty="0"/>
              </a:p>
              <a:p>
                <a:pPr marL="801688" lvl="4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NOR </a:t>
                </a:r>
                <a:r>
                  <a:rPr lang="ko-KR" altLang="en-US" dirty="0"/>
                  <a:t>게이트의 집적회로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4"/>
                <a:endParaRPr lang="ko-KR" altLang="en-US" dirty="0"/>
              </a:p>
              <a:p>
                <a:pPr marL="801688" lvl="4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18687"/>
            <a:ext cx="3168352" cy="17724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797152"/>
            <a:ext cx="2453375" cy="8375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41" y="3891147"/>
            <a:ext cx="3529404" cy="23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NOR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NOR </a:t>
            </a:r>
            <a:r>
              <a:rPr lang="ko-KR" altLang="en-US" dirty="0"/>
              <a:t>게이트의 펄스 연산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6" y="2276872"/>
            <a:ext cx="399992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XNOR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XNOR </a:t>
            </a:r>
            <a:r>
              <a:rPr lang="ko-KR" altLang="en-US" dirty="0"/>
              <a:t>게이트의 진리표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XNOR </a:t>
            </a:r>
            <a:r>
              <a:rPr lang="ko-KR" altLang="en-US" dirty="0"/>
              <a:t>게이트의 논리 기호</a:t>
            </a:r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52650"/>
            <a:ext cx="3024336" cy="1667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 txBox="1">
                <a:spLocks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Tx/>
                  <a:buFont typeface="Wingdings" pitchFamily="2" charset="2"/>
                  <a:buChar char="v"/>
                  <a:defRPr lang="ko-KR" altLang="en-US" sz="2400" b="1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 algn="l" rtl="0" eaLnBrk="0" fontAlgn="base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tabLst>
                    <a:tab pos="269875" algn="l"/>
                  </a:tabLst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BBB59"/>
                  </a:buClr>
                  <a:buFont typeface="Arial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lang="ko-KR" altLang="en-US" sz="1600" kern="1200" baseline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  <a:p>
                <a:pPr lvl="1"/>
                <a:r>
                  <a:rPr lang="en-US" altLang="ko-KR" dirty="0"/>
                  <a:t>XNOR </a:t>
                </a:r>
                <a:r>
                  <a:rPr lang="ko-KR" altLang="en-US" dirty="0"/>
                  <a:t>게이트의 논리식 표현</a:t>
                </a:r>
              </a:p>
              <a:p>
                <a:pPr marL="801688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𝑋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i="1">
                              <a:latin typeface="Cambria Math"/>
                            </a:rPr>
                            <m:t>𝐴</m:t>
                          </m:r>
                        </m:e>
                      </m:bar>
                      <m:r>
                        <a:rPr lang="en-US" altLang="ko-KR" i="1" smtClean="0">
                          <a:latin typeface="Cambria Math"/>
                          <a:ea typeface="Cambria Math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ar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ba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altLang="ko-KR" dirty="0">
                  <a:ea typeface="Cambria Math"/>
                </a:endParaRPr>
              </a:p>
              <a:p>
                <a:pPr marL="801688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𝑋</m:t>
                      </m: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i="1">
                              <a:latin typeface="Cambria Math"/>
                            </a:rPr>
                            <m:t>𝐴</m:t>
                          </m:r>
                        </m:e>
                      </m:bar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ar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bar>
                      <m:r>
                        <a:rPr lang="en-US" altLang="ko-K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ko-KR" i="1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ar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⊕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lang="en-US" altLang="ko-KR" dirty="0"/>
              </a:p>
              <a:p>
                <a:pPr marL="801688" lvl="4" indent="0">
                  <a:buNone/>
                </a:pPr>
                <a:endParaRPr lang="en-US" altLang="ko-KR" dirty="0"/>
              </a:p>
              <a:p>
                <a:pPr marL="801688" lvl="4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NOR </a:t>
                </a:r>
                <a:r>
                  <a:rPr lang="ko-KR" altLang="en-US" dirty="0"/>
                  <a:t>게이트의 집적회로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4"/>
                <a:endParaRPr lang="ko-KR" altLang="en-US" dirty="0"/>
              </a:p>
              <a:p>
                <a:pPr marL="801688" lvl="4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1" y="4678255"/>
            <a:ext cx="4153082" cy="18470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737756"/>
            <a:ext cx="2520280" cy="78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XNOR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XNOR </a:t>
            </a:r>
            <a:r>
              <a:rPr lang="ko-KR" altLang="en-US" dirty="0"/>
              <a:t>게이트의 집적회로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2564904"/>
            <a:ext cx="3853290" cy="2572963"/>
          </a:xfrm>
          <a:prstGeom prst="rect">
            <a:avLst/>
          </a:prstGeom>
        </p:spPr>
      </p:pic>
      <p:sp>
        <p:nvSpPr>
          <p:cNvPr id="5" name="내용 개체 틀 4"/>
          <p:cNvSpPr txBox="1">
            <a:spLocks/>
          </p:cNvSpPr>
          <p:nvPr/>
        </p:nvSpPr>
        <p:spPr bwMode="auto">
          <a:xfrm>
            <a:off x="4572000" y="1196752"/>
            <a:ext cx="4357687" cy="537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Wingdings" pitchFamily="2" charset="2"/>
              <a:buChar char="v"/>
              <a:defRPr lang="ko-KR" altLang="en-US" sz="2400" b="1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tabLst>
                <a:tab pos="269875" algn="l"/>
              </a:tabLst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Arial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600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pPr lvl="1"/>
            <a:r>
              <a:rPr lang="en-US" altLang="ko-KR" dirty="0"/>
              <a:t>XNOR </a:t>
            </a:r>
            <a:r>
              <a:rPr lang="ko-KR" altLang="en-US" dirty="0"/>
              <a:t>게이트의 펄스 연산</a:t>
            </a:r>
          </a:p>
          <a:p>
            <a:pPr lvl="2"/>
            <a:endParaRPr lang="ko-KR" altLang="en-US" dirty="0"/>
          </a:p>
          <a:p>
            <a:pPr lvl="4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51" y="2398543"/>
            <a:ext cx="3954984" cy="28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범용 논리 게이트</a:t>
            </a:r>
          </a:p>
          <a:p>
            <a:pPr lvl="1"/>
            <a:r>
              <a:rPr lang="en-US" altLang="ko-KR" dirty="0"/>
              <a:t>AND </a:t>
            </a:r>
            <a:r>
              <a:rPr lang="ko-KR" altLang="en-US" dirty="0"/>
              <a:t>게이트의 구성</a:t>
            </a:r>
            <a:endParaRPr lang="en-US" altLang="ko-KR" dirty="0"/>
          </a:p>
          <a:p>
            <a:pPr lvl="4"/>
            <a:r>
              <a:rPr lang="en-US" altLang="ko-KR" dirty="0"/>
              <a:t>NAND </a:t>
            </a:r>
            <a:r>
              <a:rPr lang="ko-KR" altLang="en-US" dirty="0"/>
              <a:t>게이트로 </a:t>
            </a:r>
            <a:r>
              <a:rPr lang="en-US" altLang="ko-KR" dirty="0"/>
              <a:t>AND </a:t>
            </a:r>
            <a:r>
              <a:rPr lang="ko-KR" altLang="en-US" dirty="0"/>
              <a:t>게이트를 구성하려면 </a:t>
            </a:r>
            <a:r>
              <a:rPr lang="en-US" altLang="ko-KR" dirty="0"/>
              <a:t>NAND </a:t>
            </a:r>
            <a:r>
              <a:rPr lang="ko-KR" altLang="en-US" dirty="0"/>
              <a:t>게이트 </a:t>
            </a:r>
            <a:r>
              <a:rPr lang="en-US" altLang="ko-KR" dirty="0"/>
              <a:t>2</a:t>
            </a:r>
            <a:r>
              <a:rPr lang="ko-KR" altLang="en-US" dirty="0"/>
              <a:t>개를 직렬로 연결해야 한다</a:t>
            </a:r>
            <a:r>
              <a:rPr lang="en-US" altLang="ko-KR" dirty="0"/>
              <a:t>. </a:t>
            </a:r>
          </a:p>
          <a:p>
            <a:pPr lvl="4"/>
            <a:r>
              <a:rPr lang="en-US" altLang="ko-KR" dirty="0"/>
              <a:t>NOR </a:t>
            </a:r>
            <a:r>
              <a:rPr lang="ko-KR" altLang="en-US" dirty="0"/>
              <a:t>게이트로 </a:t>
            </a:r>
            <a:r>
              <a:rPr lang="en-US" altLang="ko-KR" dirty="0"/>
              <a:t>AND </a:t>
            </a:r>
            <a:r>
              <a:rPr lang="ko-KR" altLang="en-US" dirty="0"/>
              <a:t>게이트를 구성할 수도 있는데</a:t>
            </a:r>
            <a:r>
              <a:rPr lang="en-US" altLang="ko-KR" dirty="0"/>
              <a:t>, </a:t>
            </a:r>
            <a:r>
              <a:rPr lang="ko-KR" altLang="en-US" dirty="0"/>
              <a:t>이 경우에는 </a:t>
            </a:r>
            <a:r>
              <a:rPr lang="en-US" altLang="ko-KR" dirty="0"/>
              <a:t>NOR </a:t>
            </a:r>
            <a:r>
              <a:rPr lang="ko-KR" altLang="en-US" dirty="0"/>
              <a:t>게이트 </a:t>
            </a:r>
            <a:r>
              <a:rPr lang="en-US" altLang="ko-KR" dirty="0"/>
              <a:t>2</a:t>
            </a:r>
            <a:r>
              <a:rPr lang="ko-KR" altLang="en-US" dirty="0"/>
              <a:t>개를 하나의 </a:t>
            </a:r>
            <a:r>
              <a:rPr lang="en-US" altLang="ko-KR" dirty="0"/>
              <a:t>NOR </a:t>
            </a:r>
            <a:r>
              <a:rPr lang="ko-KR" altLang="en-US" dirty="0"/>
              <a:t>게이트에 병렬로 연결해야 한다</a:t>
            </a:r>
            <a:r>
              <a:rPr lang="en-US" altLang="ko-KR" dirty="0"/>
              <a:t>.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1"/>
            <a:r>
              <a:rPr lang="en-US" altLang="ko-KR" dirty="0"/>
              <a:t>OR </a:t>
            </a:r>
            <a:r>
              <a:rPr lang="ko-KR" altLang="en-US" dirty="0"/>
              <a:t>게이트의 구성</a:t>
            </a:r>
            <a:endParaRPr lang="en-US" altLang="ko-KR" dirty="0"/>
          </a:p>
          <a:p>
            <a:pPr lvl="4"/>
            <a:r>
              <a:rPr lang="en-US" altLang="ko-KR" dirty="0"/>
              <a:t>NAND </a:t>
            </a:r>
            <a:r>
              <a:rPr lang="ko-KR" altLang="en-US" dirty="0"/>
              <a:t>게이트로 </a:t>
            </a:r>
            <a:r>
              <a:rPr lang="en-US" altLang="ko-KR" dirty="0"/>
              <a:t>OR </a:t>
            </a:r>
            <a:r>
              <a:rPr lang="ko-KR" altLang="en-US" dirty="0"/>
              <a:t>게이트를 구성하려면 하나의 </a:t>
            </a:r>
            <a:r>
              <a:rPr lang="en-US" altLang="ko-KR" dirty="0"/>
              <a:t>NAND </a:t>
            </a:r>
            <a:r>
              <a:rPr lang="ko-KR" altLang="en-US" dirty="0"/>
              <a:t>게이트에 </a:t>
            </a:r>
            <a:r>
              <a:rPr lang="en-US" altLang="ko-KR" dirty="0"/>
              <a:t>NAND </a:t>
            </a:r>
            <a:r>
              <a:rPr lang="ko-KR" altLang="en-US" dirty="0"/>
              <a:t>게이트 </a:t>
            </a:r>
            <a:r>
              <a:rPr lang="en-US" altLang="ko-KR" dirty="0"/>
              <a:t>2</a:t>
            </a:r>
            <a:r>
              <a:rPr lang="ko-KR" altLang="en-US" dirty="0"/>
              <a:t>개를 병렬로 연결해야 한다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dirty="0"/>
              <a:t>NOR </a:t>
            </a:r>
            <a:r>
              <a:rPr lang="ko-KR" altLang="en-US" dirty="0"/>
              <a:t>게이트로 </a:t>
            </a:r>
            <a:r>
              <a:rPr lang="en-US" altLang="ko-KR" dirty="0"/>
              <a:t>OR </a:t>
            </a:r>
            <a:r>
              <a:rPr lang="ko-KR" altLang="en-US" dirty="0"/>
              <a:t>게이트를 구성하려면 </a:t>
            </a:r>
            <a:r>
              <a:rPr lang="en-US" altLang="ko-KR" dirty="0"/>
              <a:t>NOR </a:t>
            </a:r>
            <a:r>
              <a:rPr lang="ko-KR" altLang="en-US" dirty="0"/>
              <a:t>게이트 </a:t>
            </a:r>
            <a:r>
              <a:rPr lang="en-US" altLang="ko-KR" dirty="0"/>
              <a:t>2</a:t>
            </a:r>
            <a:r>
              <a:rPr lang="ko-KR" altLang="en-US" dirty="0"/>
              <a:t>개를 직렬로 연결하는데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OR </a:t>
            </a:r>
            <a:r>
              <a:rPr lang="ko-KR" altLang="en-US" dirty="0"/>
              <a:t>게이트의 결과를 연속해서 두 번 부정하는 것으로 결국 </a:t>
            </a:r>
            <a:r>
              <a:rPr lang="en-US" altLang="ko-KR" dirty="0"/>
              <a:t>OR </a:t>
            </a:r>
            <a:r>
              <a:rPr lang="ko-KR" altLang="en-US" dirty="0"/>
              <a:t>게이트의 출력과 같다</a:t>
            </a:r>
            <a:r>
              <a:rPr lang="en-US" altLang="ko-KR" dirty="0"/>
              <a:t>.</a:t>
            </a:r>
            <a:endParaRPr lang="ko-KR" altLang="en-US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3356992"/>
            <a:ext cx="3384375" cy="895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5" y="3410913"/>
            <a:ext cx="2736305" cy="12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929687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범용 논리 게이트</a:t>
            </a:r>
          </a:p>
          <a:p>
            <a:pPr lvl="1"/>
            <a:r>
              <a:rPr lang="en-US" altLang="ko-KR" dirty="0"/>
              <a:t>OR </a:t>
            </a:r>
            <a:r>
              <a:rPr lang="ko-KR" altLang="en-US" dirty="0"/>
              <a:t>게이트의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NOT </a:t>
            </a:r>
            <a:r>
              <a:rPr lang="ko-KR" altLang="en-US" dirty="0"/>
              <a:t>게이트의 구성</a:t>
            </a:r>
            <a:endParaRPr lang="en-US" altLang="ko-KR" dirty="0"/>
          </a:p>
          <a:p>
            <a:pPr lvl="4"/>
            <a:r>
              <a:rPr lang="ko-KR" altLang="en-US" dirty="0"/>
              <a:t>하나의 </a:t>
            </a:r>
            <a:r>
              <a:rPr lang="en-US" altLang="ko-KR" dirty="0"/>
              <a:t>NAND </a:t>
            </a:r>
            <a:r>
              <a:rPr lang="ko-KR" altLang="en-US" dirty="0"/>
              <a:t>게이트에 입력 레벨을 동일하게 입력하면 </a:t>
            </a:r>
            <a:r>
              <a:rPr lang="en-US" altLang="ko-KR" dirty="0"/>
              <a:t>NOT </a:t>
            </a:r>
            <a:r>
              <a:rPr lang="ko-KR" altLang="en-US" dirty="0"/>
              <a:t>게이트를 만들 수 있고</a:t>
            </a:r>
            <a:r>
              <a:rPr lang="en-US" altLang="ko-KR" dirty="0"/>
              <a:t>, </a:t>
            </a:r>
            <a:r>
              <a:rPr lang="ko-KR" altLang="en-US" dirty="0"/>
              <a:t>하나의 </a:t>
            </a:r>
            <a:r>
              <a:rPr lang="en-US" altLang="ko-KR" dirty="0"/>
              <a:t>NOR </a:t>
            </a:r>
            <a:r>
              <a:rPr lang="ko-KR" altLang="en-US" dirty="0"/>
              <a:t>게이트 입력 레벨을 동일하게 입력하면 </a:t>
            </a:r>
            <a:r>
              <a:rPr lang="en-US" altLang="ko-KR" dirty="0"/>
              <a:t>NOT </a:t>
            </a:r>
            <a:r>
              <a:rPr lang="ko-KR" altLang="en-US" dirty="0"/>
              <a:t>게이트를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4" y="2204864"/>
            <a:ext cx="3312368" cy="13511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37" y="2730996"/>
            <a:ext cx="3164954" cy="825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4" y="5424510"/>
            <a:ext cx="3622980" cy="8686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37" y="5412991"/>
            <a:ext cx="3395885" cy="88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법칙</a:t>
                </a:r>
              </a:p>
              <a:p>
                <a:pPr lvl="1"/>
                <a:r>
                  <a:rPr lang="ko-KR" altLang="en-US" dirty="0"/>
                  <a:t>교환 법칙</a:t>
                </a:r>
                <a:r>
                  <a:rPr lang="en-US" altLang="ko-KR" dirty="0"/>
                  <a:t>(Commutative Law)</a:t>
                </a:r>
              </a:p>
              <a:p>
                <a:pPr lvl="2"/>
                <a:r>
                  <a:rPr lang="ko-KR" altLang="en-US" dirty="0"/>
                  <a:t>논리 연산에서 입력 순서가 바뀌어도 연산 결과가 동일하다는 것이다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입력이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개인 논리 게이트의 수식은 다음과 같다</a:t>
                </a:r>
                <a:r>
                  <a:rPr lang="en-US" altLang="ko-KR" dirty="0"/>
                  <a:t>.</a:t>
                </a:r>
              </a:p>
              <a:p>
                <a:pPr marL="539750" lvl="2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/>
                      </a:rPr>
                      <m:t>𝐴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𝐴</m:t>
                    </m:r>
                  </m:oMath>
                </a14:m>
                <a:r>
                  <a:rPr lang="en-US" altLang="ko-KR" sz="1600" dirty="0"/>
                  <a:t>	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𝐴</m:t>
                    </m:r>
                    <m:r>
                      <a:rPr lang="en-US" altLang="ko-KR" sz="1600" b="0" i="1" smtClean="0">
                        <a:latin typeface="Cambria Math"/>
                      </a:rPr>
                      <m:t>+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𝐴</m:t>
                    </m:r>
                  </m:oMath>
                </a14:m>
                <a:r>
                  <a:rPr lang="en-US" altLang="ko-KR" sz="1600" dirty="0"/>
                  <a:t>    </a:t>
                </a:r>
              </a:p>
              <a:p>
                <a:pPr lvl="4"/>
                <a:endParaRPr lang="en-US" altLang="ko-KR" dirty="0"/>
              </a:p>
              <a:p>
                <a:pPr lvl="4"/>
                <a:r>
                  <a:rPr lang="ko-KR" altLang="en-US" dirty="0"/>
                  <a:t>입력이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개인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게이트와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게이트에서 교환 법칙이 성립하는 것을 보여준다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158989"/>
            <a:ext cx="7344816" cy="114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 </a:t>
            </a:r>
            <a:r>
              <a:rPr lang="ko-KR" altLang="en-US" dirty="0"/>
              <a:t>논리 게이트</a:t>
            </a:r>
            <a:endParaRPr lang="en-US" altLang="ko-KR" dirty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 </a:t>
            </a:r>
            <a:r>
              <a:rPr lang="ko-KR" altLang="en-US" dirty="0"/>
              <a:t>불 대수</a:t>
            </a:r>
            <a:endParaRPr lang="en-US" altLang="ko-KR" dirty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 </a:t>
            </a:r>
            <a:r>
              <a:rPr lang="ko-KR" altLang="en-US" dirty="0"/>
              <a:t>논리식의 간략화</a:t>
            </a:r>
            <a:endParaRPr lang="en-US" altLang="ko-KR" dirty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 </a:t>
            </a:r>
            <a:r>
              <a:rPr lang="ko-KR" altLang="en-US" dirty="0"/>
              <a:t>플립플롭</a:t>
            </a:r>
            <a:endParaRPr dirty="0"/>
          </a:p>
        </p:txBody>
      </p:sp>
      <p:sp>
        <p:nvSpPr>
          <p:cNvPr id="6" name="제목 3"/>
          <p:cNvSpPr>
            <a:spLocks noGrp="1"/>
          </p:cNvSpPr>
          <p:nvPr>
            <p:ph type="title"/>
          </p:nvPr>
        </p:nvSpPr>
        <p:spPr>
          <a:xfrm>
            <a:off x="1547664" y="180950"/>
            <a:ext cx="7072312" cy="439738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 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법칙</a:t>
                </a:r>
              </a:p>
              <a:p>
                <a:pPr lvl="1"/>
                <a:r>
                  <a:rPr lang="ko-KR" altLang="en-US" dirty="0"/>
                  <a:t>교환 법칙</a:t>
                </a:r>
                <a:r>
                  <a:rPr lang="en-US" altLang="ko-KR" dirty="0"/>
                  <a:t>(Commutative Law)</a:t>
                </a:r>
              </a:p>
              <a:p>
                <a:pPr lvl="4"/>
                <a:r>
                  <a:rPr lang="en-US" altLang="ko-KR" dirty="0"/>
                  <a:t>AND </a:t>
                </a:r>
                <a:r>
                  <a:rPr lang="ko-KR" altLang="en-US" dirty="0"/>
                  <a:t>연산과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연산에서 교환 법칙이 성립한다는 것을 보여주는 진리표이다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1"/>
                <a:r>
                  <a:rPr lang="ko-KR" altLang="en-US" dirty="0"/>
                  <a:t>결합 법칙</a:t>
                </a:r>
                <a:r>
                  <a:rPr lang="en-US" altLang="ko-KR" dirty="0"/>
                  <a:t>(Associative Law)</a:t>
                </a:r>
              </a:p>
              <a:p>
                <a:pPr lvl="2"/>
                <a:r>
                  <a:rPr lang="en-US" altLang="ko-KR" dirty="0"/>
                  <a:t>3</a:t>
                </a:r>
                <a:r>
                  <a:rPr lang="ko-KR" altLang="en-US" dirty="0"/>
                  <a:t>개의 입력으로 동일한 논리 연산을 수행할 때 입력 순서가 바뀌어도 연산 결과가 동일하다는 것이다</a:t>
                </a:r>
                <a:r>
                  <a:rPr lang="en-US" altLang="ko-KR" dirty="0"/>
                  <a:t>. </a:t>
                </a:r>
              </a:p>
              <a:p>
                <a:pPr marL="269875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𝐴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sz="160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)=(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sz="160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)∙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r>
                  <a:rPr lang="en-US" altLang="ko-KR" sz="1600" dirty="0"/>
                  <a:t>	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/>
                      </a:rPr>
                      <m:t>(</m:t>
                    </m:r>
                    <m:r>
                      <a:rPr lang="en-US" altLang="ko-KR" sz="1600" i="1">
                        <a:latin typeface="Cambria Math"/>
                      </a:rPr>
                      <m:t>𝐴</m:t>
                    </m:r>
                    <m:r>
                      <a:rPr lang="en-US" altLang="ko-KR" sz="1600" i="1">
                        <a:latin typeface="Cambria Math"/>
                      </a:rPr>
                      <m:t>+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)+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sz="160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+(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sz="1600" dirty="0"/>
                  <a:t>    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4752528" cy="15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534151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불 대수의 기본 법칙</a:t>
            </a:r>
          </a:p>
          <a:p>
            <a:pPr lvl="1"/>
            <a:r>
              <a:rPr lang="ko-KR" altLang="en-US" dirty="0"/>
              <a:t>결합 법칙</a:t>
            </a:r>
            <a:r>
              <a:rPr lang="en-US" altLang="ko-KR" dirty="0"/>
              <a:t>(Associative Law)</a:t>
            </a:r>
          </a:p>
          <a:p>
            <a:pPr lvl="4"/>
            <a:r>
              <a:rPr lang="ko-KR" altLang="en-US" dirty="0"/>
              <a:t>입력이 </a:t>
            </a:r>
            <a:r>
              <a:rPr lang="en-US" altLang="ko-KR" dirty="0"/>
              <a:t>2</a:t>
            </a:r>
            <a:r>
              <a:rPr lang="ko-KR" altLang="en-US" dirty="0"/>
              <a:t>개인 </a:t>
            </a:r>
            <a:r>
              <a:rPr lang="en-US" altLang="ko-KR" dirty="0"/>
              <a:t>AND </a:t>
            </a:r>
            <a:r>
              <a:rPr lang="ko-KR" altLang="en-US" dirty="0"/>
              <a:t>게이트 </a:t>
            </a:r>
            <a:r>
              <a:rPr lang="en-US" altLang="ko-KR" dirty="0"/>
              <a:t>2</a:t>
            </a:r>
            <a:r>
              <a:rPr lang="ko-KR" altLang="en-US" dirty="0"/>
              <a:t>개와 </a:t>
            </a:r>
            <a:r>
              <a:rPr lang="en-US" altLang="ko-KR" dirty="0"/>
              <a:t>OR </a:t>
            </a:r>
            <a:r>
              <a:rPr lang="ko-KR" altLang="en-US" dirty="0"/>
              <a:t>게이트 </a:t>
            </a:r>
            <a:r>
              <a:rPr lang="en-US" altLang="ko-KR" dirty="0"/>
              <a:t>2</a:t>
            </a:r>
            <a:r>
              <a:rPr lang="ko-KR" altLang="en-US" dirty="0"/>
              <a:t>개로 입력이 </a:t>
            </a:r>
            <a:r>
              <a:rPr lang="en-US" altLang="ko-KR" dirty="0"/>
              <a:t>3</a:t>
            </a:r>
            <a:r>
              <a:rPr lang="ko-KR" altLang="en-US" dirty="0"/>
              <a:t>개인 논리회로를 만들어 결합 법칙이 성립하는 것을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887756"/>
            <a:ext cx="5935484" cy="287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법칙</a:t>
                </a:r>
              </a:p>
              <a:p>
                <a:pPr lvl="1"/>
                <a:r>
                  <a:rPr lang="ko-KR" altLang="en-US" dirty="0"/>
                  <a:t>결합 법칙</a:t>
                </a:r>
                <a:r>
                  <a:rPr lang="en-US" altLang="ko-KR" dirty="0"/>
                  <a:t>(Associative Law)</a:t>
                </a:r>
              </a:p>
              <a:p>
                <a:pPr lvl="4"/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,  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  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연산과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연산으로 이루어진 불 논리식의 진리표로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결합 법칙을 만족하는 것을 확인할 수 있다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  <a:blipFill rotWithShape="1">
                <a:blip r:embed="rId2"/>
                <a:stretch>
                  <a:fillRect l="-92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852936"/>
            <a:ext cx="6588224" cy="318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법칙</a:t>
                </a:r>
              </a:p>
              <a:p>
                <a:pPr lvl="1"/>
                <a:r>
                  <a:rPr lang="ko-KR" altLang="en-US" dirty="0"/>
                  <a:t>분배 법칙</a:t>
                </a:r>
                <a:r>
                  <a:rPr lang="en-US" altLang="ko-KR" dirty="0"/>
                  <a:t>(Distributive Law)</a:t>
                </a:r>
              </a:p>
              <a:p>
                <a:pPr lvl="2"/>
                <a:r>
                  <a:rPr lang="ko-KR" altLang="en-US" dirty="0"/>
                  <a:t>입력이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개일 때 입력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ko-KR" altLang="en-US" dirty="0"/>
                  <a:t>로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연산을 수행한 후 그 결과와 입력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연산하는 것과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𝐵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𝐶</m:t>
                    </m:r>
                  </m:oMath>
                </a14:m>
                <a:r>
                  <a:rPr lang="ko-KR" altLang="en-US" dirty="0"/>
                  <a:t>를 각각 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와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연산한 후 두 결과로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연산을 수행하는 것이 동일하다는 것이다</a:t>
                </a:r>
                <a:r>
                  <a:rPr lang="en-US" altLang="ko-KR" dirty="0"/>
                  <a:t>.</a:t>
                </a:r>
              </a:p>
              <a:p>
                <a:pPr marL="5397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/>
                        </a:rPr>
                        <m:t>𝐴</m:t>
                      </m:r>
                      <m:r>
                        <a:rPr lang="en-US" altLang="ko-KR" sz="1600" i="1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en-US" altLang="ko-KR" sz="16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sz="1600" i="1"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</m:d>
                      <m:r>
                        <a:rPr lang="en-US" altLang="ko-KR" sz="16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/>
                              <a:ea typeface="Cambria Math"/>
                            </a:rPr>
                            <m:t>𝐴</m:t>
                          </m:r>
                          <m:r>
                            <a:rPr lang="en-US" altLang="ko-KR" sz="16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ko-KR" sz="1600" i="1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+(</m:t>
                      </m:r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ko-KR" sz="160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ko-KR" sz="1600" i="1"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ko-KR" sz="1600" dirty="0"/>
              </a:p>
              <a:p>
                <a:pPr lvl="4"/>
                <a:endParaRPr lang="en-US" altLang="ko-KR" dirty="0"/>
              </a:p>
              <a:p>
                <a:pPr lvl="4"/>
                <a:r>
                  <a:rPr lang="ko-KR" altLang="en-US" dirty="0"/>
                  <a:t>입력이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개인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게이트와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게이트로 입력이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개인 논리회로를 만들어 분배 법칙이 성립하는 것을 보여준다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  <a:blipFill rotWithShape="1">
                <a:blip r:embed="rId2"/>
                <a:stretch>
                  <a:fillRect l="-929" t="-907" r="-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577035"/>
            <a:ext cx="5832648" cy="16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법칙</a:t>
                </a:r>
              </a:p>
              <a:p>
                <a:pPr lvl="1"/>
                <a:r>
                  <a:rPr lang="ko-KR" altLang="en-US" dirty="0"/>
                  <a:t>분배 법칙</a:t>
                </a:r>
                <a:r>
                  <a:rPr lang="en-US" altLang="ko-KR" dirty="0"/>
                  <a:t>(Distributive Law)</a:t>
                </a:r>
                <a:endParaRPr lang="ko-KR" altLang="en-US" dirty="0"/>
              </a:p>
              <a:p>
                <a:pPr lvl="4"/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ko-KR" altLang="en-US" dirty="0"/>
                  <a:t>에 대한 불 논리식의 진리표는 분배 법칙을 만족하는 것을 보여준다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80832"/>
            <a:ext cx="4737720" cy="29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606159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법칙</a:t>
                </a:r>
              </a:p>
              <a:p>
                <a:pPr lvl="1"/>
                <a:r>
                  <a:rPr lang="ko-KR" altLang="en-US" dirty="0"/>
                  <a:t>다중 부정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논리 부정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</a:t>
                </a:r>
                <a:r>
                  <a:rPr lang="en-US" altLang="ko-KR" dirty="0"/>
                  <a:t>NOT </a:t>
                </a:r>
                <a:r>
                  <a:rPr lang="ko-KR" altLang="en-US" dirty="0"/>
                  <a:t>연산을 여러 번 수행하는 것을 말한다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만약 논리 부정을 두 번 연속으로 수행하면 원래의 자신이 된다</a:t>
                </a:r>
                <a:r>
                  <a:rPr lang="en-US" altLang="ko-KR" dirty="0"/>
                  <a:t>. </a:t>
                </a:r>
              </a:p>
              <a:p>
                <a:pPr marL="801688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altLang="ko-KR" b="0" dirty="0"/>
              </a:p>
              <a:p>
                <a:pPr lvl="4"/>
                <a:endParaRPr lang="en-US" altLang="ko-KR" dirty="0"/>
              </a:p>
              <a:p>
                <a:pPr lvl="4"/>
                <a:r>
                  <a:rPr lang="en-US" altLang="ko-KR" dirty="0"/>
                  <a:t>NOT </a:t>
                </a:r>
                <a:r>
                  <a:rPr lang="ko-KR" altLang="en-US" dirty="0"/>
                  <a:t>게이트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개를 직렬로 연결하여 원래의 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를 얻는 것을 보여준다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의 논리 부정 결과에 대한 진리표이다</a:t>
                </a:r>
                <a:r>
                  <a:rPr lang="en-US" altLang="ko-KR" dirty="0"/>
                  <a:t>. </a:t>
                </a:r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606159" cy="5375481"/>
              </a:xfrm>
              <a:blipFill rotWithShape="1">
                <a:blip r:embed="rId2"/>
                <a:stretch>
                  <a:fillRect l="-921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933056"/>
            <a:ext cx="2952328" cy="936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589240"/>
            <a:ext cx="3521117" cy="102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드모르간의 법칙</a:t>
                </a:r>
                <a:r>
                  <a:rPr lang="en-US" altLang="ko-KR" dirty="0"/>
                  <a:t>(De Morgan's Law)</a:t>
                </a:r>
                <a:endParaRPr lang="ko-KR" altLang="en-US" dirty="0"/>
              </a:p>
              <a:p>
                <a:pPr lvl="2"/>
                <a:r>
                  <a:rPr lang="ko-KR" altLang="en-US" dirty="0"/>
                  <a:t>불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대수식으로 표현하면 다음과 같다</a:t>
                </a:r>
                <a:r>
                  <a:rPr lang="en-US" altLang="ko-KR" dirty="0"/>
                  <a:t>.</a:t>
                </a:r>
              </a:p>
              <a:p>
                <a:pPr marL="801688" lvl="4" indent="0" algn="ctr"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bar>
                  </m:oMath>
                </a14:m>
                <a:r>
                  <a:rPr lang="en-US" altLang="ko-KR" dirty="0"/>
                  <a:t>	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</m:oMath>
                </a14:m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r>
                  <a:rPr lang="ko-KR" altLang="en-US" dirty="0"/>
                  <a:t>드모르간의 법칙을 논리 게이트의 기호로 표현한 것이다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9" y="3202592"/>
            <a:ext cx="3388729" cy="22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드모르간의 법칙</a:t>
                </a:r>
                <a:r>
                  <a:rPr lang="en-US" altLang="ko-KR" dirty="0"/>
                  <a:t>(De Morgan's Law)</a:t>
                </a:r>
                <a:endParaRPr lang="ko-KR" altLang="en-US" dirty="0"/>
              </a:p>
              <a:p>
                <a:pPr lvl="4"/>
                <a:r>
                  <a:rPr lang="ko-KR" altLang="en-US" dirty="0"/>
                  <a:t>드모르간의 법칙이 성립한다는 것을 보여주는 진리표이다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r>
                  <a:rPr lang="ko-KR" altLang="en-US" dirty="0"/>
                  <a:t>드모르간의 법칙은 입력이 여러 개인 경우의 수식을 일반화할 수 있다</a:t>
                </a:r>
                <a:r>
                  <a:rPr lang="en-US" altLang="ko-KR" dirty="0"/>
                  <a:t>. </a:t>
                </a:r>
              </a:p>
              <a:p>
                <a:pPr lvl="4"/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dirty="0"/>
                  <a:t>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/>
                  <a:t>개일 때 드모르간의 법칙의 일반식은 다음과 같다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ba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⋯</m:t>
                      </m:r>
                      <m:bar>
                        <m:barPr>
                          <m:pos m:val="to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US" altLang="ko-KR" dirty="0"/>
              </a:p>
              <a:p>
                <a:pPr marL="801688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ba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n-US" altLang="ko-KR" b="0" i="1" smtClean="0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n-US" altLang="ko-KR" b="0" i="1" smtClean="0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ko-KR" altLang="en-US" dirty="0"/>
              </a:p>
              <a:p>
                <a:pPr marL="801688" lvl="4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134386"/>
            <a:ext cx="7149656" cy="17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정리</a:t>
                </a:r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1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</a:rPr>
                      <m:t>+0=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:pPr lvl="4"/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와 입력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연산을 수행하면 항상 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를 출력한다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2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</a:rPr>
                      <m:t>+1=</m:t>
                    </m:r>
                  </m:oMath>
                </a14:m>
                <a:r>
                  <a:rPr lang="en-US" altLang="ko-KR" dirty="0"/>
                  <a:t>1</a:t>
                </a:r>
              </a:p>
              <a:p>
                <a:pPr lvl="4"/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와 입력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연산을 수행하면 항상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을 출력한다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2492896"/>
            <a:ext cx="2808312" cy="10806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4725144"/>
            <a:ext cx="2808312" cy="10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정리</a:t>
                </a:r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3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</a:rPr>
                      <m:t>0=</m:t>
                    </m:r>
                    <m:r>
                      <a:rPr lang="en-US" altLang="ko-KR" b="0" i="1" smtClean="0">
                        <a:latin typeface="Cambria Math"/>
                      </a:rPr>
                      <m:t>0</m:t>
                    </m:r>
                  </m:oMath>
                </a14:m>
                <a:endParaRPr lang="ko-KR" altLang="en-US" dirty="0"/>
              </a:p>
              <a:p>
                <a:pPr lvl="4"/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와 입력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연산을 수행하면 항상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을 출력한다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4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</m:oMath>
                </a14:m>
                <a:endParaRPr lang="ko-KR" altLang="en-US" dirty="0"/>
              </a:p>
              <a:p>
                <a:pPr lvl="4"/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와 입력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연산을 수행하면 항상 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를 출력한다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2550366"/>
            <a:ext cx="2880320" cy="10946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4653136"/>
            <a:ext cx="2880320" cy="11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AND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AND </a:t>
            </a:r>
            <a:r>
              <a:rPr lang="ko-KR" altLang="en-US" dirty="0"/>
              <a:t>게이트의 진리표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9875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AND </a:t>
            </a:r>
            <a:r>
              <a:rPr lang="ko-KR" altLang="en-US" dirty="0"/>
              <a:t>게이트의 논리 기호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39750" lvl="2" indent="0">
              <a:buNone/>
            </a:pPr>
            <a:endParaRPr lang="en-US" altLang="ko-KR" sz="1600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4864"/>
            <a:ext cx="2664296" cy="14931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137554"/>
            <a:ext cx="2304256" cy="883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4"/>
              <p:cNvSpPr txBox="1">
                <a:spLocks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Tx/>
                  <a:buFont typeface="Wingdings" pitchFamily="2" charset="2"/>
                  <a:buChar char="v"/>
                  <a:defRPr lang="ko-KR" altLang="en-US" sz="2400" b="1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 algn="l" rtl="0" eaLnBrk="0" fontAlgn="base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tabLst>
                    <a:tab pos="269875" algn="l"/>
                  </a:tabLst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BBB59"/>
                  </a:buClr>
                  <a:buFont typeface="Arial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lang="ko-KR" altLang="en-US" sz="1600" kern="1200" baseline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  <a:p>
                <a:pPr lvl="1"/>
                <a:r>
                  <a:rPr lang="en-US" altLang="ko-KR" dirty="0"/>
                  <a:t>AND </a:t>
                </a:r>
                <a:r>
                  <a:rPr lang="ko-KR" altLang="en-US" dirty="0"/>
                  <a:t>게이트의 논리식 표현</a:t>
                </a:r>
              </a:p>
              <a:p>
                <a:pPr marL="269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/>
                        </a:rPr>
                        <m:t>𝑋</m:t>
                      </m:r>
                      <m:r>
                        <a:rPr lang="en-US" altLang="ko-KR" sz="1600" i="1">
                          <a:latin typeface="Cambria Math"/>
                        </a:rPr>
                        <m:t>=</m:t>
                      </m:r>
                      <m:r>
                        <a:rPr lang="en-US" altLang="ko-KR" sz="1600" i="1">
                          <a:latin typeface="Cambria Math"/>
                        </a:rPr>
                        <m:t>𝐴</m:t>
                      </m:r>
                      <m:r>
                        <a:rPr lang="en-US" altLang="ko-KR" sz="160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ko-KR" sz="1600" i="1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altLang="ko-KR" sz="16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AND </a:t>
                </a:r>
                <a:r>
                  <a:rPr lang="ko-KR" altLang="en-US" dirty="0"/>
                  <a:t>게이트의 집적회로</a:t>
                </a:r>
              </a:p>
              <a:p>
                <a:pPr marL="269875" lvl="1" indent="0">
                  <a:buFont typeface="Wingdings" pitchFamily="2" charset="2"/>
                  <a:buNone/>
                </a:pPr>
                <a:endParaRPr lang="ko-KR" altLang="en-US" sz="1600" dirty="0"/>
              </a:p>
              <a:p>
                <a:pPr lvl="1"/>
                <a:endParaRPr lang="ko-KR" altLang="en-US" dirty="0"/>
              </a:p>
              <a:p>
                <a:pPr marL="539750" lvl="2" indent="0">
                  <a:buFont typeface="Arial" pitchFamily="34" charset="0"/>
                  <a:buNone/>
                </a:pPr>
                <a:endParaRPr lang="ko-KR" altLang="en-US" sz="1600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7" name="내용 개체 틀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28" y="3645024"/>
            <a:ext cx="3782938" cy="25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2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정리</a:t>
                </a:r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5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endParaRPr lang="ko-KR" altLang="en-US" dirty="0"/>
              </a:p>
              <a:p>
                <a:pPr lvl="4"/>
                <a:r>
                  <a:rPr lang="ko-KR" altLang="en-US" dirty="0"/>
                  <a:t>동일한 두 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연산은 항상 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와 동일한 결과를 출력한다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6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</m:oMath>
                </a14:m>
                <a:endParaRPr lang="ko-KR" altLang="en-US" dirty="0"/>
              </a:p>
              <a:p>
                <a:pPr lvl="4"/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가 있고 다른 입력이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의 논리 부정일 때 두 입력의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연산은 항상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을 출력한다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  <a:blipFill rotWithShape="1">
                <a:blip r:embed="rId2"/>
                <a:stretch>
                  <a:fillRect l="-92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48" y="2531953"/>
            <a:ext cx="3022203" cy="11585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48" y="5157192"/>
            <a:ext cx="3096636" cy="12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정리</a:t>
                </a:r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7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:pPr lvl="4"/>
                <a:r>
                  <a:rPr lang="ko-KR" altLang="en-US" dirty="0"/>
                  <a:t>동일한 두 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연산은 항상 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동일한 결과를 출력한다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8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0</m:t>
                    </m:r>
                  </m:oMath>
                </a14:m>
                <a:endParaRPr lang="en-US" altLang="ko-KR" dirty="0"/>
              </a:p>
              <a:p>
                <a:pPr lvl="4"/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가 있고 다른 입력이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의 논리 부정일 때 두 입력의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연산은 항상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을 출력한다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  <a:blipFill rotWithShape="1">
                <a:blip r:embed="rId2"/>
                <a:stretch>
                  <a:fillRect l="-92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54617"/>
            <a:ext cx="2880320" cy="10904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301208"/>
            <a:ext cx="3077442" cy="11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정리</a:t>
                </a:r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9	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:pPr lvl="4"/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의 논리 부정을 두 번 수행하면 원래의 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를 출력한다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10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:pPr lvl="4"/>
                <a:r>
                  <a:rPr lang="ko-KR" altLang="en-US" dirty="0"/>
                  <a:t>불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대수식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ko-KR" altLang="en-US" dirty="0"/>
                  <a:t>의 진리표를 보면 결과가 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와 동일하다는 것을 알 수 있다</a:t>
                </a:r>
                <a:r>
                  <a:rPr lang="en-US" altLang="ko-KR" dirty="0"/>
                  <a:t>.</a:t>
                </a:r>
              </a:p>
              <a:p>
                <a:pPr lvl="5"/>
                <a:endParaRPr lang="en-US" altLang="ko-KR" dirty="0"/>
              </a:p>
              <a:p>
                <a:pPr lvl="8"/>
                <a:r>
                  <a:rPr lang="ko-KR" altLang="en-US" sz="1600" dirty="0"/>
                  <a:t>분배 법칙을 이용한 후 기본 정리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와 </a:t>
                </a:r>
                <a:r>
                  <a:rPr lang="en-US" altLang="ko-KR" sz="1600" dirty="0"/>
                  <a:t>4</a:t>
                </a:r>
                <a:r>
                  <a:rPr lang="ko-KR" altLang="en-US" sz="1600" dirty="0"/>
                  <a:t>를 적용하면 다음과 같은 결과를 얻는다</a:t>
                </a:r>
                <a:r>
                  <a:rPr lang="en-US" altLang="ko-KR" sz="1600" dirty="0"/>
                  <a:t>.</a:t>
                </a:r>
              </a:p>
              <a:p>
                <a:pPr marL="3657600" lvl="8" indent="0">
                  <a:buNone/>
                </a:pPr>
                <a:r>
                  <a:rPr lang="en-US" altLang="ko-KR" sz="1600" b="0" dirty="0"/>
                  <a:t>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/>
                      </a:rPr>
                      <m:t>𝐴</m:t>
                    </m:r>
                    <m:r>
                      <a:rPr lang="en-US" altLang="ko-KR" sz="1600" b="0" i="1" smtClean="0">
                        <a:latin typeface="Cambria Math"/>
                      </a:rPr>
                      <m:t>+</m:t>
                    </m:r>
                    <m:r>
                      <a:rPr lang="en-US" altLang="ko-KR" sz="1600" b="0" i="1" smtClean="0">
                        <a:latin typeface="Cambria Math"/>
                      </a:rPr>
                      <m:t>𝐴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altLang="ko-KR" sz="16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altLang="ko-KR" sz="1600" b="0" i="1" dirty="0">
                  <a:ea typeface="Cambria Math"/>
                </a:endParaRPr>
              </a:p>
              <a:p>
                <a:pPr marL="3657600" lvl="8" indent="0">
                  <a:buNone/>
                </a:pPr>
                <a:r>
                  <a:rPr lang="en-US" altLang="ko-KR" sz="1600" dirty="0">
                    <a:ea typeface="Cambria Math"/>
                  </a:rPr>
                  <a:t>           	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∙1</m:t>
                    </m:r>
                  </m:oMath>
                </a14:m>
                <a:endParaRPr lang="en-US" altLang="ko-KR" sz="1600" b="0" i="1" dirty="0">
                  <a:latin typeface="Cambria Math"/>
                  <a:ea typeface="Cambria Math"/>
                </a:endParaRPr>
              </a:p>
              <a:p>
                <a:pPr marL="3657600" lvl="8" indent="0">
                  <a:buNone/>
                </a:pPr>
                <a:r>
                  <a:rPr lang="en-US" altLang="ko-KR" sz="1600" b="0" dirty="0">
                    <a:ea typeface="Cambria Math"/>
                  </a:rPr>
                  <a:t>          		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sz="1600" b="0" i="1" smtClean="0">
                        <a:latin typeface="Cambria Math"/>
                        <a:ea typeface="Cambria Math"/>
                      </a:rPr>
                      <m:t>𝐴</m:t>
                    </m:r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64904"/>
            <a:ext cx="2664296" cy="10213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25144"/>
            <a:ext cx="3024336" cy="1428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0272" y="5517232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분배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851542" y="5788790"/>
                <a:ext cx="1944216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기본 정리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2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(1+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𝐵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=1)</m:t>
                    </m:r>
                  </m:oMath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2" y="5788790"/>
                <a:ext cx="1944216" cy="2880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851542" y="6082358"/>
                <a:ext cx="1944216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기본 정리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4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1=</m:t>
                    </m:r>
                    <m:r>
                      <a:rPr lang="en-US" altLang="ko-KR" sz="1000" i="1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2" y="6082358"/>
                <a:ext cx="1944216" cy="2880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908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정리</a:t>
                </a:r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11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altLang="ko-KR" dirty="0"/>
              </a:p>
              <a:p>
                <a:pPr lvl="4"/>
                <a:r>
                  <a:rPr lang="ko-KR" altLang="en-US" dirty="0"/>
                  <a:t>불 대수식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ko-KR" altLang="en-US" dirty="0"/>
                  <a:t>의 진리표를 보면 둘이 동일하다는 것을 알 수 있다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r>
                  <a:rPr lang="ko-KR" altLang="en-US" dirty="0"/>
                  <a:t>기본 정리 </a:t>
                </a:r>
                <a:r>
                  <a:rPr lang="en-US" altLang="ko-KR" dirty="0"/>
                  <a:t>10, 7, 8</a:t>
                </a:r>
                <a:r>
                  <a:rPr lang="ko-KR" altLang="en-US" dirty="0"/>
                  <a:t>을 차례로 적용한 후 인수분해로 정리하고 기본 정리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를 적용하면 다음과 같은 결과를 얻는다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b="0" dirty="0"/>
                  <a:t>			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</m:e>
                    </m:d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altLang="ko-KR" b="0" dirty="0">
                  <a:ea typeface="Cambria Math"/>
                </a:endParaRPr>
              </a:p>
              <a:p>
                <a:pPr marL="801688" lvl="4" indent="0">
                  <a:buNone/>
                </a:pPr>
                <a:r>
                  <a:rPr lang="en-US" altLang="ko-KR" dirty="0"/>
                  <a:t>	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altLang="ko-KR" dirty="0">
                  <a:ea typeface="Cambria Math"/>
                </a:endParaRPr>
              </a:p>
              <a:p>
                <a:pPr marL="801688" lvl="4" indent="0">
                  <a:buNone/>
                </a:pPr>
                <a:r>
                  <a:rPr lang="en-US" altLang="ko-KR" dirty="0"/>
                  <a:t>	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</m:oMath>
                </a14:m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64904"/>
            <a:ext cx="4176464" cy="1339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6851542" y="4509120"/>
                <a:ext cx="1944216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기본 정리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10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1000" i="1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2" y="4509120"/>
                <a:ext cx="1944216" cy="2880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851542" y="4869160"/>
                <a:ext cx="1680898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기본 정리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7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1000" i="1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2" y="4869160"/>
                <a:ext cx="1680898" cy="2880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851542" y="5229200"/>
                <a:ext cx="1680898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기본 정리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8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barPr>
                      <m:e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</m:ba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=0)</m:t>
                    </m:r>
                  </m:oMath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2" y="5229200"/>
                <a:ext cx="1680898" cy="288032"/>
              </a:xfrm>
              <a:prstGeom prst="rect">
                <a:avLst/>
              </a:prstGeom>
              <a:blipFill rotWithShape="1">
                <a:blip r:embed="rId6"/>
                <a:stretch>
                  <a:fillRect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/>
          <p:cNvSpPr/>
          <p:nvPr/>
        </p:nvSpPr>
        <p:spPr>
          <a:xfrm>
            <a:off x="6851542" y="5517232"/>
            <a:ext cx="84044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인수분해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6851542" y="5805264"/>
                <a:ext cx="1824914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기본 정리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6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barPr>
                      <m:e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</m:ba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=1)</m:t>
                    </m:r>
                  </m:oMath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2" y="5805264"/>
                <a:ext cx="1824914" cy="288032"/>
              </a:xfrm>
              <a:prstGeom prst="rect">
                <a:avLst/>
              </a:prstGeom>
              <a:blipFill rotWithShape="1">
                <a:blip r:embed="rId7"/>
                <a:stretch>
                  <a:fillRect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51542" y="6115306"/>
                <a:ext cx="1680898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기본 정리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4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1=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2" y="6115306"/>
                <a:ext cx="1680898" cy="288032"/>
              </a:xfrm>
              <a:prstGeom prst="rect">
                <a:avLst/>
              </a:prstGeom>
              <a:blipFill rotWithShape="1">
                <a:blip r:embed="rId8"/>
                <a:stretch>
                  <a:fillRect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779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462143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정리</a:t>
                </a:r>
              </a:p>
              <a:p>
                <a:pPr lvl="1"/>
                <a:r>
                  <a:rPr lang="ko-KR" altLang="en-US" dirty="0"/>
                  <a:t>기본 정리 </a:t>
                </a:r>
                <a:r>
                  <a:rPr lang="en-US" altLang="ko-KR" dirty="0"/>
                  <a:t>12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en-US" altLang="ko-KR" dirty="0"/>
              </a:p>
              <a:p>
                <a:pPr lvl="4"/>
                <a:r>
                  <a:rPr lang="ko-KR" altLang="en-US" dirty="0"/>
                  <a:t>불 대수식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</m:d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r>
                  <a:rPr lang="ko-KR" altLang="en-US" dirty="0"/>
                  <a:t>의 진리표를 보면 둘이 동일하다는 것을 알 수 있다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462143" cy="5375481"/>
              </a:xfrm>
              <a:blipFill rotWithShape="1">
                <a:blip r:embed="rId2"/>
                <a:stretch>
                  <a:fillRect l="-937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48531"/>
            <a:ext cx="6408712" cy="27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9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기본 정리</a:t>
                </a:r>
              </a:p>
              <a:p>
                <a:pPr lvl="4"/>
                <a:r>
                  <a:rPr lang="ko-KR" altLang="en-US" dirty="0"/>
                  <a:t>또 다른 방법으로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먼저 분배 법칙을 이용하고 기본 정리 </a:t>
                </a:r>
                <a:r>
                  <a:rPr lang="en-US" altLang="ko-KR" dirty="0"/>
                  <a:t>7</a:t>
                </a:r>
                <a:r>
                  <a:rPr lang="ko-KR" altLang="en-US" dirty="0"/>
                  <a:t>을 적용한 후 다시 분배 법칙을 이용하고 기본 정리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를 적용한다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그리고 분배 법칙을 또다시 이용하고 계속해서 기본 정리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를 적용하면 다음과 같은 결과를 얻는다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:r>
                  <a:rPr lang="en-US" altLang="ko-KR" dirty="0"/>
                  <a:t>		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en-US" altLang="ko-KR" b="0" dirty="0">
                  <a:ea typeface="Cambria Math"/>
                </a:endParaRPr>
              </a:p>
              <a:p>
                <a:pPr marL="801688" lvl="4" indent="0">
                  <a:buNone/>
                </a:pPr>
                <a:r>
                  <a:rPr lang="en-US" altLang="ko-KR" b="0" dirty="0"/>
                  <a:t>			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en-US" altLang="ko-KR" b="0" dirty="0">
                  <a:ea typeface="Cambria Math"/>
                </a:endParaRPr>
              </a:p>
              <a:p>
                <a:pPr marL="801688" lvl="4" indent="0">
                  <a:buNone/>
                </a:pPr>
                <a:r>
                  <a:rPr lang="en-US" altLang="ko-KR" dirty="0"/>
                  <a:t>	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C</m:t>
                        </m:r>
                      </m:e>
                    </m:d>
                    <m:r>
                      <a:rPr lang="en-US" altLang="ko-KR" b="0" i="0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1+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en-US" altLang="ko-KR" dirty="0">
                  <a:ea typeface="Cambria Math"/>
                </a:endParaRPr>
              </a:p>
              <a:p>
                <a:pPr marL="801688" lvl="4" indent="0">
                  <a:buNone/>
                </a:pPr>
                <a:r>
                  <a:rPr lang="en-US" altLang="ko-KR" dirty="0"/>
                  <a:t>	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∙1+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en-US" altLang="ko-KR" dirty="0">
                  <a:ea typeface="Cambria Math"/>
                </a:endParaRPr>
              </a:p>
              <a:p>
                <a:pPr marL="801688" lvl="4" indent="0">
                  <a:buNone/>
                </a:pPr>
                <a:r>
                  <a:rPr lang="en-US" altLang="ko-KR" dirty="0"/>
                  <a:t>	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534151" cy="5375481"/>
              </a:xfrm>
              <a:blipFill rotWithShape="1">
                <a:blip r:embed="rId2"/>
                <a:stretch>
                  <a:fillRect l="-92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51542" y="2492896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분배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851542" y="2780928"/>
                <a:ext cx="1944216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기본 정리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7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000" i="1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1000" i="1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2" y="2780928"/>
                <a:ext cx="1944216" cy="288032"/>
              </a:xfrm>
              <a:prstGeom prst="rect">
                <a:avLst/>
              </a:prstGeom>
              <a:blipFill rotWithShape="1">
                <a:blip r:embed="rId3"/>
                <a:stretch>
                  <a:fillRect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851542" y="3068960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분배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851542" y="3356992"/>
                <a:ext cx="1944216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기본 정리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2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(1+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𝐶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=1)</m:t>
                    </m:r>
                  </m:oMath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2" y="3356992"/>
                <a:ext cx="1944216" cy="2880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76256" y="3669736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분배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51542" y="4005064"/>
                <a:ext cx="1944216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기본 정리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2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(1+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𝐵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=1)</m:t>
                    </m:r>
                  </m:oMath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2" y="4005064"/>
                <a:ext cx="1944216" cy="288032"/>
              </a:xfrm>
              <a:prstGeom prst="rect">
                <a:avLst/>
              </a:prstGeom>
              <a:blipFill rotWithShape="1">
                <a:blip r:embed="rId5"/>
                <a:stretch>
                  <a:fillRect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6851542" y="4293096"/>
                <a:ext cx="1944216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기본 정리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4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1=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2" y="4293096"/>
                <a:ext cx="1944216" cy="288032"/>
              </a:xfrm>
              <a:prstGeom prst="rect">
                <a:avLst/>
              </a:prstGeom>
              <a:blipFill rotWithShape="1">
                <a:blip r:embed="rId6"/>
                <a:stretch>
                  <a:fillRect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76505"/>
            <a:ext cx="5328592" cy="17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9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표준형</a:t>
                </a:r>
              </a:p>
              <a:p>
                <a:pPr lvl="1"/>
                <a:r>
                  <a:rPr lang="ko-KR" altLang="en-US" dirty="0"/>
                  <a:t>최소항과 최대항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변수가 </a:t>
                </a:r>
                <a:r>
                  <a:rPr lang="en-US" altLang="ko-KR" dirty="0"/>
                  <a:t>AND</a:t>
                </a:r>
                <a:r>
                  <a:rPr lang="ko-KR" altLang="en-US" dirty="0"/>
                  <a:t>로 결합된 것을 최소항</a:t>
                </a:r>
                <a:r>
                  <a:rPr lang="en-US" altLang="ko-KR" dirty="0"/>
                  <a:t>(Minterm), </a:t>
                </a:r>
                <a:r>
                  <a:rPr lang="ko-KR" altLang="en-US" dirty="0"/>
                  <a:t>최소항의 상대적인 개념은 최대항</a:t>
                </a:r>
                <a:r>
                  <a:rPr lang="en-US" altLang="ko-KR" dirty="0"/>
                  <a:t>(Maxterm)</a:t>
                </a:r>
                <a:r>
                  <a:rPr lang="ko-KR" altLang="en-US" dirty="0"/>
                  <a:t>으로 이는 변수가 </a:t>
                </a:r>
                <a:r>
                  <a:rPr lang="en-US" altLang="ko-KR" dirty="0"/>
                  <a:t>OR</a:t>
                </a:r>
                <a:r>
                  <a:rPr lang="ko-KR" altLang="en-US" dirty="0"/>
                  <a:t>로 결합된 것이다</a:t>
                </a:r>
                <a:r>
                  <a:rPr lang="en-US" altLang="ko-KR" dirty="0"/>
                  <a:t>. </a:t>
                </a:r>
              </a:p>
              <a:p>
                <a:pPr lvl="4"/>
                <a:r>
                  <a:rPr lang="ko-KR" altLang="en-US" dirty="0"/>
                  <a:t>변수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ko-KR" altLang="en-US" dirty="0"/>
                  <a:t>에 대한 최소항과 최대항을 보여주는 진리표이다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12976"/>
            <a:ext cx="5184577" cy="33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9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표준형</a:t>
                </a:r>
              </a:p>
              <a:p>
                <a:pPr lvl="1"/>
                <a:r>
                  <a:rPr lang="ko-KR" altLang="en-US" dirty="0"/>
                  <a:t>최소항과 최대항</a:t>
                </a:r>
              </a:p>
              <a:p>
                <a:pPr lvl="2"/>
                <a:r>
                  <a:rPr lang="ko-KR" altLang="en-US" dirty="0"/>
                  <a:t>최소항은 표준곱의 항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최대항은 표준합의 항이라고 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여기서 표준은 불 대수가 모든 변수를 포함하고 있음을 뜻한다</a:t>
                </a:r>
                <a:r>
                  <a:rPr lang="en-US" altLang="ko-KR" dirty="0"/>
                  <a:t>. </a:t>
                </a:r>
              </a:p>
              <a:p>
                <a:pPr lvl="4"/>
                <a:r>
                  <a:rPr lang="ko-KR" altLang="en-US" dirty="0"/>
                  <a:t>변수가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개인 불 대수에서 표준곱의 항과 표준합의 항은 다음과 같다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:r>
                  <a:rPr lang="en-US" altLang="ko-KR" dirty="0"/>
                  <a:t>	 </a:t>
                </a:r>
                <a:r>
                  <a:rPr lang="ko-KR" altLang="en-US" dirty="0"/>
                  <a:t>표준곱의 항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,  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  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  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endParaRPr lang="en-US" altLang="ko-KR" b="0" dirty="0">
                  <a:ea typeface="Cambria Math"/>
                </a:endParaRPr>
              </a:p>
              <a:p>
                <a:pPr marL="801688" lvl="4" indent="0">
                  <a:buNone/>
                </a:pPr>
                <a:r>
                  <a:rPr lang="en-US" altLang="ko-KR" dirty="0"/>
                  <a:t>		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, 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ko-KR" altLang="en-US" dirty="0"/>
              </a:p>
              <a:p>
                <a:pPr marL="801688" lvl="4" indent="0">
                  <a:buNone/>
                </a:pPr>
                <a:r>
                  <a:rPr lang="en-US" altLang="ko-KR" dirty="0"/>
                  <a:t>	 </a:t>
                </a:r>
                <a:r>
                  <a:rPr lang="ko-KR" altLang="en-US" dirty="0"/>
                  <a:t>표준합의 항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  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, 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</m:oMath>
                </a14:m>
                <a:endParaRPr lang="en-US" altLang="ko-KR" b="0" dirty="0"/>
              </a:p>
              <a:p>
                <a:pPr marL="801688" lvl="4" indent="0">
                  <a:buNone/>
                </a:pPr>
                <a:r>
                  <a:rPr lang="en-US" altLang="ko-KR" dirty="0"/>
                  <a:t>		    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 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,  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  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endParaRPr lang="en-US" altLang="ko-KR" dirty="0"/>
              </a:p>
              <a:p>
                <a:pPr lvl="4"/>
                <a:r>
                  <a:rPr lang="ko-KR" altLang="en-US" dirty="0"/>
                  <a:t>다음의 경우는 모든 변수를 포함하고 있지 않기 때문에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변수가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개인 불 대수에서 표준곱의 항과 표준합의 항에 해당하지 않는다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 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</a:rPr>
                      <m:t>,  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</m:oMath>
                </a14:m>
                <a:endParaRPr lang="ko-KR" altLang="en-US" dirty="0"/>
              </a:p>
              <a:p>
                <a:pPr marL="801688" lvl="4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779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606159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표준형</a:t>
                </a:r>
              </a:p>
              <a:p>
                <a:pPr lvl="1"/>
                <a:r>
                  <a:rPr lang="ko-KR" altLang="en-US" dirty="0"/>
                  <a:t>곱의 합</a:t>
                </a:r>
                <a:r>
                  <a:rPr lang="en-US" altLang="ko-KR" dirty="0"/>
                  <a:t>(Sum Of Product, SOP)</a:t>
                </a:r>
                <a:r>
                  <a:rPr lang="ko-KR" altLang="en-US" dirty="0"/>
                  <a:t> 표현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곱의 합은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단계로 이루어지는데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단계는 곱의 항</a:t>
                </a:r>
                <a:r>
                  <a:rPr lang="en-US" altLang="ko-KR" dirty="0"/>
                  <a:t>(AND </a:t>
                </a:r>
                <a:r>
                  <a:rPr lang="ko-KR" altLang="en-US" dirty="0"/>
                  <a:t>항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으로 구성되고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단계는 합의 항</a:t>
                </a:r>
                <a:r>
                  <a:rPr lang="en-US" altLang="ko-KR" dirty="0"/>
                  <a:t>(OR </a:t>
                </a:r>
                <a:r>
                  <a:rPr lang="ko-KR" altLang="en-US" dirty="0"/>
                  <a:t>항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으로 만들어진 논리식으로 구성된다</a:t>
                </a:r>
                <a:r>
                  <a:rPr lang="en-US" altLang="ko-KR" dirty="0"/>
                  <a:t>.</a:t>
                </a:r>
              </a:p>
              <a:p>
                <a:pPr lvl="4"/>
                <a:r>
                  <a:rPr lang="ko-KR" altLang="en-US" dirty="0"/>
                  <a:t>변수가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개인 다음의 진리표에서는 함수 형태로 표현하기 위해 임의의 출력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dirty="0"/>
                  <a:t>와 최소항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별도의 기호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ko-KR" altLang="en-US" dirty="0"/>
                  <a:t>으로 나타냈다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en-US" altLang="ko-KR" dirty="0"/>
              </a:p>
              <a:p>
                <a:pPr lvl="4" algn="r"/>
                <a:r>
                  <a:rPr lang="ko-KR" altLang="en-US" dirty="0"/>
                  <a:t>출력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 되는 논리식들의 합을 </a:t>
                </a:r>
                <a:endParaRPr lang="en-US" altLang="ko-KR" dirty="0"/>
              </a:p>
              <a:p>
                <a:pPr marL="801688" lvl="4" indent="0" algn="r">
                  <a:buNone/>
                </a:pPr>
                <a:r>
                  <a:rPr lang="ko-KR" altLang="en-US" dirty="0"/>
                  <a:t>최소항으로 표현하면 다음과 같다</a:t>
                </a:r>
                <a:r>
                  <a:rPr lang="en-US" altLang="ko-KR" dirty="0"/>
                  <a:t>.</a:t>
                </a:r>
              </a:p>
              <a:p>
                <a:pPr marL="801688" lvl="4" indent="0" algn="r">
                  <a:buNone/>
                </a:pPr>
                <a:r>
                  <a:rPr lang="en-US" altLang="ko-KR" b="0" dirty="0"/>
                  <a:t>	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𝐴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, 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𝐵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, 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𝐶</m:t>
                        </m:r>
                      </m:e>
                    </m:d>
                    <m:r>
                      <a:rPr lang="en-US" altLang="ko-KR" b="0" i="1" dirty="0" smtClean="0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 dirty="0" smtClean="0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dirty="0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 dirty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 dirty="0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 dirty="0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endParaRPr lang="en-US" altLang="ko-KR" b="0" i="1" dirty="0">
                  <a:latin typeface="Cambria Math"/>
                  <a:ea typeface="Cambria Math"/>
                </a:endParaRPr>
              </a:p>
              <a:p>
                <a:pPr marL="801688" lvl="4" indent="0" algn="r">
                  <a:buNone/>
                </a:pPr>
                <a:r>
                  <a:rPr lang="en-US" altLang="ko-KR" b="0" dirty="0">
                    <a:ea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 dirty="0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 dirty="0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 dirty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 dirty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i="1" dirty="0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en-US" altLang="ko-KR" i="1" dirty="0">
                  <a:ea typeface="Cambria Math"/>
                </a:endParaRPr>
              </a:p>
              <a:p>
                <a:pPr marL="801688" lvl="4" indent="0" algn="r">
                  <a:buNone/>
                </a:pPr>
                <a:r>
                  <a:rPr lang="en-US" altLang="ko-KR" dirty="0"/>
                  <a:t>					 		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endParaRPr lang="en-US" altLang="ko-KR" i="1" dirty="0">
                  <a:latin typeface="Cambria Math"/>
                </a:endParaRPr>
              </a:p>
              <a:p>
                <a:pPr marL="801688" lvl="4" indent="0">
                  <a:buNone/>
                </a:pPr>
                <a:r>
                  <a:rPr lang="en-US" altLang="ko-KR" b="0" dirty="0"/>
                  <a:t>					 		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 dirty="0">
                            <a:latin typeface="Cambria Math"/>
                          </a:rPr>
                          <m:t>𝑚</m:t>
                        </m:r>
                        <m:r>
                          <a:rPr lang="en-US" altLang="ko-KR" i="1" dirty="0">
                            <a:latin typeface="Cambria Math"/>
                          </a:rPr>
                          <m:t>(0, 1, 5, 7)</m:t>
                        </m:r>
                      </m:e>
                    </m:nary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606159" cy="5375481"/>
              </a:xfrm>
              <a:blipFill rotWithShape="1">
                <a:blip r:embed="rId2"/>
                <a:stretch>
                  <a:fillRect l="-921" t="-907" r="-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573015"/>
            <a:ext cx="4824535" cy="27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606159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불 대수의 표준형</a:t>
                </a:r>
              </a:p>
              <a:p>
                <a:pPr lvl="1"/>
                <a:r>
                  <a:rPr lang="ko-KR" altLang="en-US" dirty="0"/>
                  <a:t>합의 곱</a:t>
                </a:r>
                <a:r>
                  <a:rPr lang="en-US" altLang="ko-KR" dirty="0"/>
                  <a:t>(Product Of Sum, POS)</a:t>
                </a:r>
                <a:r>
                  <a:rPr lang="ko-KR" altLang="en-US" dirty="0"/>
                  <a:t> 표현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합의 곱은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단계는 합의 항</a:t>
                </a:r>
                <a:r>
                  <a:rPr lang="en-US" altLang="ko-KR" dirty="0"/>
                  <a:t>(OR </a:t>
                </a:r>
                <a:r>
                  <a:rPr lang="ko-KR" altLang="en-US" dirty="0"/>
                  <a:t>항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으로 구성되고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단계는 곱의 항</a:t>
                </a:r>
                <a:r>
                  <a:rPr lang="en-US" altLang="ko-KR" dirty="0"/>
                  <a:t>(AND </a:t>
                </a:r>
                <a:r>
                  <a:rPr lang="ko-KR" altLang="en-US" dirty="0"/>
                  <a:t>항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으로 만들어진 논리식으로 구성된다</a:t>
                </a:r>
                <a:r>
                  <a:rPr lang="en-US" altLang="ko-KR" dirty="0"/>
                  <a:t>. </a:t>
                </a:r>
              </a:p>
              <a:p>
                <a:pPr lvl="4"/>
                <a:r>
                  <a:rPr lang="ko-KR" altLang="en-US" dirty="0"/>
                  <a:t>변수가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개인 다음의 진리표에서는 함수 형태로 표현하기 위해 임의의 출력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dirty="0"/>
                  <a:t>와 최대항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별도의 기호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ko-KR" altLang="en-US" dirty="0"/>
                  <a:t>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나타냈다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4" algn="r"/>
                <a:r>
                  <a:rPr lang="ko-KR" altLang="en-US" dirty="0"/>
                  <a:t>합의 곱의 경우 곱의 합과 반대로 출력이 </a:t>
                </a:r>
                <a:endParaRPr lang="en-US" altLang="ko-KR" dirty="0"/>
              </a:p>
              <a:p>
                <a:pPr marL="801688" lvl="4" indent="0" algn="r">
                  <a:buNone/>
                </a:pPr>
                <a:r>
                  <a:rPr lang="en-US" altLang="ko-KR" dirty="0"/>
                  <a:t>0</a:t>
                </a:r>
                <a:r>
                  <a:rPr lang="ko-KR" altLang="en-US" dirty="0"/>
                  <a:t>인 최대항으로 일반 논리식을 표현한다</a:t>
                </a:r>
                <a:r>
                  <a:rPr lang="en-US" altLang="ko-KR" dirty="0"/>
                  <a:t>.</a:t>
                </a:r>
              </a:p>
              <a:p>
                <a:pPr marL="801688" lvl="4" indent="0" algn="r"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/>
                          </a:rPr>
                          <m:t>𝐴</m:t>
                        </m:r>
                        <m:r>
                          <a:rPr lang="en-US" altLang="ko-KR" i="1" dirty="0">
                            <a:latin typeface="Cambria Math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/>
                          </a:rPr>
                          <m:t>𝐵</m:t>
                        </m:r>
                        <m:r>
                          <a:rPr lang="en-US" altLang="ko-KR" i="1" dirty="0">
                            <a:latin typeface="Cambria Math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/>
                          </a:rPr>
                          <m:t>𝐶</m:t>
                        </m:r>
                      </m:e>
                    </m:d>
                    <m:r>
                      <a:rPr lang="en-US" altLang="ko-KR" i="1" dirty="0">
                        <a:latin typeface="Cambria Math"/>
                      </a:rPr>
                      <m:t>=</m:t>
                    </m:r>
                    <m:r>
                      <a:rPr lang="en-US" altLang="ko-KR" b="0" i="1" dirty="0" smtClean="0">
                        <a:latin typeface="Cambria Math"/>
                      </a:rPr>
                      <m:t>(</m:t>
                    </m:r>
                    <m:r>
                      <a:rPr lang="en-US" altLang="ko-KR" b="0" i="1" dirty="0" smtClean="0">
                        <a:latin typeface="Cambria Math"/>
                      </a:rPr>
                      <m:t>𝐴</m:t>
                    </m:r>
                    <m:r>
                      <a:rPr lang="en-US" altLang="ko-KR" b="0" i="1" dirty="0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 dirty="0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dirty="0" smtClean="0">
                        <a:latin typeface="Cambria Math"/>
                      </a:rPr>
                      <m:t>+</m:t>
                    </m:r>
                    <m:r>
                      <a:rPr lang="en-US" altLang="ko-KR" b="0" i="1" dirty="0" smtClean="0">
                        <a:latin typeface="Cambria Math"/>
                      </a:rPr>
                      <m:t>𝐶</m:t>
                    </m:r>
                    <m:r>
                      <a:rPr lang="en-US" altLang="ko-KR" b="0" i="1" dirty="0" smtClean="0">
                        <a:latin typeface="Cambria Math"/>
                      </a:rPr>
                      <m:t>)∙(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 dirty="0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dirty="0" smtClean="0">
                        <a:latin typeface="Cambria Math"/>
                      </a:rPr>
                      <m:t>)</m:t>
                    </m:r>
                    <m:r>
                      <a:rPr lang="en-US" altLang="ko-KR" i="1" dirty="0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endParaRPr lang="en-US" altLang="ko-KR" i="1" dirty="0">
                  <a:latin typeface="Cambria Math"/>
                  <a:ea typeface="Cambria Math"/>
                </a:endParaRPr>
              </a:p>
              <a:p>
                <a:pPr marL="801688" lvl="4" indent="0" algn="r">
                  <a:buNone/>
                </a:pPr>
                <a:r>
                  <a:rPr lang="en-US" altLang="ko-KR" dirty="0">
                    <a:ea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/>
                      </a:rPr>
                      <m:t>(</m:t>
                    </m:r>
                    <m:bar>
                      <m:barPr>
                        <m:pos m:val="top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dirty="0" smtClean="0">
                        <a:latin typeface="Cambria Math"/>
                      </a:rPr>
                      <m:t>+</m:t>
                    </m:r>
                    <m:r>
                      <a:rPr lang="en-US" altLang="ko-KR" b="0" i="1" dirty="0" smtClean="0">
                        <a:latin typeface="Cambria Math"/>
                      </a:rPr>
                      <m:t>𝐵</m:t>
                    </m:r>
                    <m:r>
                      <a:rPr lang="en-US" altLang="ko-KR" b="0" i="1" dirty="0" smtClean="0">
                        <a:latin typeface="Cambria Math"/>
                      </a:rPr>
                      <m:t>+</m:t>
                    </m:r>
                    <m:r>
                      <a:rPr lang="en-US" altLang="ko-KR" i="1" dirty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)</m:t>
                    </m:r>
                    <m:r>
                      <a:rPr lang="en-US" altLang="ko-KR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(</m:t>
                    </m:r>
                    <m:bar>
                      <m:barPr>
                        <m:pos m:val="top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 dirty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dirty="0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 dirty="0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dirty="0" smtClean="0">
                        <a:latin typeface="Cambria Math"/>
                      </a:rPr>
                      <m:t>+</m:t>
                    </m:r>
                    <m:r>
                      <a:rPr lang="en-US" altLang="ko-KR" i="1" dirty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i="1" dirty="0">
                  <a:ea typeface="Cambria Math"/>
                </a:endParaRPr>
              </a:p>
              <a:p>
                <a:pPr marL="801688" lvl="4" indent="0" algn="r">
                  <a:buNone/>
                </a:pPr>
                <a:r>
                  <a:rPr lang="en-US" altLang="ko-KR" dirty="0"/>
                  <a:t>					 		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endParaRPr lang="en-US" altLang="ko-KR" i="1" dirty="0">
                  <a:latin typeface="Cambria Math"/>
                </a:endParaRPr>
              </a:p>
              <a:p>
                <a:pPr marL="801688" lvl="4" indent="0">
                  <a:buNone/>
                </a:pPr>
                <a:r>
                  <a:rPr lang="en-US" altLang="ko-KR" dirty="0"/>
                  <a:t>					 		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ko-KR" alt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𝑀</m:t>
                        </m:r>
                      </m:e>
                    </m:nary>
                    <m:r>
                      <a:rPr lang="en-US" altLang="ko-KR" b="0" i="1" dirty="0" smtClean="0">
                        <a:latin typeface="Cambria Math"/>
                      </a:rPr>
                      <m:t>(2, 3, 4, 6)</m:t>
                    </m:r>
                  </m:oMath>
                </a14:m>
                <a:endParaRPr lang="ko-KR" altLang="en-US" i="1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606159" cy="5375481"/>
              </a:xfrm>
              <a:blipFill rotWithShape="1">
                <a:blip r:embed="rId2"/>
                <a:stretch>
                  <a:fillRect l="-921" t="-907" r="-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불 대수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17032"/>
            <a:ext cx="4687325" cy="27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AND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AND </a:t>
            </a:r>
            <a:r>
              <a:rPr lang="ko-KR" altLang="en-US" dirty="0"/>
              <a:t>게이트의 펄스 연산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1" y="2276872"/>
            <a:ext cx="4894119" cy="355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카르노맵</a:t>
            </a:r>
            <a:r>
              <a:rPr lang="en-US" altLang="ko-KR" dirty="0"/>
              <a:t>(Karnaugh Map)</a:t>
            </a:r>
            <a:endParaRPr lang="ko-KR" altLang="en-US" dirty="0"/>
          </a:p>
          <a:p>
            <a:pPr lvl="4"/>
            <a:r>
              <a:rPr lang="ko-KR" altLang="en-US" dirty="0"/>
              <a:t>조직적인 도표를 사용하여 불 대수를 최적으로 간략화할 수 있다</a:t>
            </a:r>
            <a:r>
              <a:rPr lang="en-US" altLang="ko-KR" dirty="0"/>
              <a:t>. </a:t>
            </a:r>
          </a:p>
          <a:p>
            <a:pPr lvl="4"/>
            <a:r>
              <a:rPr lang="ko-KR" altLang="en-US" dirty="0"/>
              <a:t>최적의 간략화에 근거한 디지털 회로 설계만이 게이트 수를 최소화할 수 있으며</a:t>
            </a:r>
            <a:r>
              <a:rPr lang="en-US" altLang="ko-KR" dirty="0"/>
              <a:t>, </a:t>
            </a:r>
            <a:r>
              <a:rPr lang="ko-KR" altLang="en-US" dirty="0"/>
              <a:t>이렇게 해야만 회로의 경제성</a:t>
            </a:r>
            <a:r>
              <a:rPr lang="en-US" altLang="ko-KR" dirty="0"/>
              <a:t>, </a:t>
            </a:r>
            <a:r>
              <a:rPr lang="ko-KR" altLang="en-US" dirty="0"/>
              <a:t>소비 전력의 효율성</a:t>
            </a:r>
            <a:r>
              <a:rPr lang="en-US" altLang="ko-KR" dirty="0"/>
              <a:t>, </a:t>
            </a:r>
            <a:r>
              <a:rPr lang="ko-KR" altLang="en-US" dirty="0"/>
              <a:t>회로의 신뢰성</a:t>
            </a:r>
            <a:r>
              <a:rPr lang="en-US" altLang="ko-KR" dirty="0"/>
              <a:t>, </a:t>
            </a:r>
            <a:r>
              <a:rPr lang="ko-KR" altLang="en-US" dirty="0"/>
              <a:t>제품의 소형화가 가능하다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2"/>
            <a:r>
              <a:rPr lang="ko-KR" altLang="en-US" dirty="0"/>
              <a:t>변수가 </a:t>
            </a:r>
            <a:r>
              <a:rPr lang="en-US" altLang="ko-KR" dirty="0"/>
              <a:t>2</a:t>
            </a:r>
            <a:r>
              <a:rPr lang="ko-KR" altLang="en-US" dirty="0"/>
              <a:t>개인 카르노맵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카르노맵은 이 네 가지 입력 조합을 도표로 나타낸 것으로</a:t>
            </a:r>
            <a:r>
              <a:rPr lang="en-US" altLang="ko-KR" dirty="0"/>
              <a:t>, </a:t>
            </a:r>
            <a:r>
              <a:rPr lang="ko-KR" altLang="en-US" dirty="0"/>
              <a:t>두 입력 중에서 하나는 행 방향으로</a:t>
            </a:r>
            <a:r>
              <a:rPr lang="en-US" altLang="ko-KR" dirty="0"/>
              <a:t>, </a:t>
            </a:r>
            <a:r>
              <a:rPr lang="ko-KR" altLang="en-US" dirty="0"/>
              <a:t>하나는 열 방향으로 배치한다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53" y="3212977"/>
            <a:ext cx="3528392" cy="14275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531728"/>
            <a:ext cx="4184227" cy="107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429695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카르노맵</a:t>
            </a:r>
            <a:r>
              <a:rPr lang="en-US" altLang="ko-KR" dirty="0"/>
              <a:t>(Karnaugh Map)</a:t>
            </a:r>
            <a:endParaRPr lang="ko-KR" altLang="en-US" dirty="0"/>
          </a:p>
          <a:p>
            <a:pPr lvl="4"/>
            <a:r>
              <a:rPr lang="ko-KR" altLang="en-US" dirty="0"/>
              <a:t>출력이 </a:t>
            </a:r>
            <a:r>
              <a:rPr lang="en-US" altLang="ko-KR" dirty="0"/>
              <a:t>0</a:t>
            </a:r>
            <a:r>
              <a:rPr lang="ko-KR" altLang="en-US" dirty="0"/>
              <a:t>인 경우는 빈칸으로 두고 </a:t>
            </a:r>
            <a:r>
              <a:rPr lang="en-US" altLang="ko-KR" dirty="0"/>
              <a:t>1</a:t>
            </a:r>
            <a:r>
              <a:rPr lang="ko-KR" altLang="en-US" dirty="0"/>
              <a:t>인 경우만 표시하면 다음과 같다</a:t>
            </a:r>
            <a:r>
              <a:rPr lang="en-US" altLang="ko-KR" dirty="0"/>
              <a:t>.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2"/>
            <a:r>
              <a:rPr lang="ko-KR" altLang="en-US" dirty="0"/>
              <a:t>변수가 </a:t>
            </a:r>
            <a:r>
              <a:rPr lang="en-US" altLang="ko-KR" dirty="0"/>
              <a:t>3</a:t>
            </a:r>
            <a:r>
              <a:rPr lang="ko-KR" altLang="en-US" dirty="0"/>
              <a:t>개인 카르노맵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700808"/>
            <a:ext cx="3540391" cy="9220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52" y="3234624"/>
            <a:ext cx="5406556" cy="30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카르노맵</a:t>
            </a:r>
            <a:r>
              <a:rPr lang="en-US" altLang="ko-KR" dirty="0"/>
              <a:t>(Karnaugh Map)</a:t>
            </a:r>
            <a:endParaRPr lang="ko-KR" altLang="en-US" dirty="0"/>
          </a:p>
          <a:p>
            <a:pPr lvl="4"/>
            <a:r>
              <a:rPr lang="ko-KR" altLang="en-US" dirty="0"/>
              <a:t>여덟 가지 입력 조합으로 카르노맵을 만들 때는 세 입력 중에서 </a:t>
            </a:r>
            <a:r>
              <a:rPr lang="en-US" altLang="ko-KR" dirty="0"/>
              <a:t>2</a:t>
            </a:r>
            <a:r>
              <a:rPr lang="ko-KR" altLang="en-US" dirty="0"/>
              <a:t>개를 행 방향으로</a:t>
            </a:r>
            <a:r>
              <a:rPr lang="en-US" altLang="ko-KR" dirty="0"/>
              <a:t>, 1</a:t>
            </a:r>
            <a:r>
              <a:rPr lang="ko-KR" altLang="en-US" dirty="0"/>
              <a:t>개를 열 방향으로 배치하거나</a:t>
            </a:r>
            <a:r>
              <a:rPr lang="en-US" altLang="ko-KR" dirty="0"/>
              <a:t>, 1</a:t>
            </a:r>
            <a:r>
              <a:rPr lang="ko-KR" altLang="en-US" dirty="0"/>
              <a:t>개를 행 방향으로</a:t>
            </a:r>
            <a:r>
              <a:rPr lang="en-US" altLang="ko-KR" dirty="0"/>
              <a:t>, 2</a:t>
            </a:r>
            <a:r>
              <a:rPr lang="ko-KR" altLang="en-US" dirty="0"/>
              <a:t>개를 열 방향으로 배치한다</a:t>
            </a:r>
            <a:r>
              <a:rPr lang="en-US" altLang="ko-KR" dirty="0"/>
              <a:t>. </a:t>
            </a:r>
          </a:p>
          <a:p>
            <a:pPr lvl="4"/>
            <a:r>
              <a:rPr lang="ko-KR" altLang="en-US" dirty="0"/>
              <a:t>입력의 일반적인 순서는 </a:t>
            </a:r>
            <a:r>
              <a:rPr lang="en-US" altLang="ko-KR" dirty="0"/>
              <a:t>00, 01, 10, 11</a:t>
            </a:r>
            <a:r>
              <a:rPr lang="ko-KR" altLang="en-US" dirty="0"/>
              <a:t>이지만 카르노맵에서는 </a:t>
            </a:r>
            <a:r>
              <a:rPr lang="en-US" altLang="ko-KR" dirty="0"/>
              <a:t>00, 01, 11, 10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출력이 </a:t>
            </a:r>
            <a:r>
              <a:rPr lang="en-US" altLang="ko-KR" dirty="0"/>
              <a:t>0</a:t>
            </a:r>
            <a:r>
              <a:rPr lang="ko-KR" altLang="en-US" dirty="0"/>
              <a:t>인 경우는 빈칸으로 두고 </a:t>
            </a:r>
            <a:r>
              <a:rPr lang="en-US" altLang="ko-KR" dirty="0"/>
              <a:t>1</a:t>
            </a:r>
            <a:r>
              <a:rPr lang="ko-KR" altLang="en-US" dirty="0"/>
              <a:t>인 경우만 표시하면 다음과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79838"/>
            <a:ext cx="7038311" cy="11190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03338"/>
            <a:ext cx="7038311" cy="11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카르노맵</a:t>
            </a:r>
            <a:r>
              <a:rPr lang="en-US" altLang="ko-KR" dirty="0"/>
              <a:t>(Karnaugh Map)</a:t>
            </a:r>
            <a:endParaRPr lang="ko-KR" altLang="en-US" dirty="0"/>
          </a:p>
          <a:p>
            <a:pPr lvl="2"/>
            <a:r>
              <a:rPr lang="ko-KR" altLang="en-US" dirty="0"/>
              <a:t>변수가 </a:t>
            </a:r>
            <a:r>
              <a:rPr lang="en-US" altLang="ko-KR" dirty="0"/>
              <a:t>4</a:t>
            </a:r>
            <a:r>
              <a:rPr lang="ko-KR" altLang="en-US" dirty="0"/>
              <a:t>개인 카르노맵</a:t>
            </a:r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01765"/>
            <a:ext cx="4856135" cy="44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534151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카르노맵</a:t>
            </a:r>
            <a:r>
              <a:rPr lang="en-US" altLang="ko-KR" dirty="0"/>
              <a:t>(Karnaugh Map)</a:t>
            </a:r>
            <a:endParaRPr lang="ko-KR" altLang="en-US" dirty="0"/>
          </a:p>
          <a:p>
            <a:pPr lvl="4"/>
            <a:r>
              <a:rPr lang="ko-KR" altLang="en-US" dirty="0"/>
              <a:t>열여섯 가지 입력 조합으로 카르노맵을 만들 때는 네 입력 중에서 </a:t>
            </a:r>
            <a:r>
              <a:rPr lang="en-US" altLang="ko-KR" dirty="0"/>
              <a:t>2</a:t>
            </a:r>
            <a:r>
              <a:rPr lang="ko-KR" altLang="en-US" dirty="0"/>
              <a:t>개를 행 방향으로</a:t>
            </a:r>
            <a:r>
              <a:rPr lang="en-US" altLang="ko-KR" dirty="0"/>
              <a:t>, 2</a:t>
            </a:r>
            <a:r>
              <a:rPr lang="ko-KR" altLang="en-US" dirty="0"/>
              <a:t>개를 열 방향으로 배치한다</a:t>
            </a:r>
            <a:r>
              <a:rPr lang="en-US" altLang="ko-KR" dirty="0"/>
              <a:t>. 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출력이 </a:t>
            </a:r>
            <a:r>
              <a:rPr lang="en-US" altLang="ko-KR" dirty="0"/>
              <a:t>0</a:t>
            </a:r>
            <a:r>
              <a:rPr lang="ko-KR" altLang="en-US" dirty="0"/>
              <a:t>인 경우는 빈칸으로 두고 </a:t>
            </a:r>
            <a:r>
              <a:rPr lang="en-US" altLang="ko-KR" dirty="0"/>
              <a:t>1</a:t>
            </a:r>
            <a:r>
              <a:rPr lang="ko-KR" altLang="en-US" dirty="0"/>
              <a:t>인 경우만 표시하면 다음과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348880"/>
            <a:ext cx="7200800" cy="18213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941168"/>
            <a:ext cx="6557617" cy="16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카르노맵을 이용한 불 대수의 간략화</a:t>
                </a:r>
              </a:p>
              <a:p>
                <a:pPr lvl="1"/>
                <a:r>
                  <a:rPr lang="ko-KR" altLang="en-US" dirty="0"/>
                  <a:t>불 대수를 이용한 카르노맵 작성</a:t>
                </a:r>
                <a:endParaRPr lang="en-US" altLang="ko-KR" dirty="0"/>
              </a:p>
              <a:p>
                <a:pPr lvl="4"/>
                <a:r>
                  <a:rPr lang="ko-KR" altLang="en-US" dirty="0"/>
                  <a:t>다음과 같이 변수가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개인 불 대수의 표준형이 주어진 경우 카르노맵의 작성이 간단하게 진행된다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e>
                    </m:bar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𝐷</m:t>
                    </m: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b="0" dirty="0"/>
                  <a:t>		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7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15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  	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𝑚</m:t>
                        </m:r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(0, 1, 7, 13, 15)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61" y="3789040"/>
            <a:ext cx="3792003" cy="20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606159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카르노맵을 이용한 불 대수의 간략화</a:t>
            </a:r>
          </a:p>
          <a:p>
            <a:pPr lvl="1"/>
            <a:r>
              <a:rPr lang="ko-KR" altLang="en-US" dirty="0"/>
              <a:t>카르노맵에서 행과 열의 이웃 관계</a:t>
            </a:r>
            <a:endParaRPr lang="en-US" altLang="ko-KR" dirty="0"/>
          </a:p>
          <a:p>
            <a:pPr lvl="3">
              <a:tabLst>
                <a:tab pos="269875" algn="l"/>
              </a:tabLst>
            </a:pPr>
            <a:r>
              <a:rPr lang="ko-KR" altLang="en-US" dirty="0"/>
              <a:t>이웃과의 그룹화를 통해 불 대수를 간략화할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3">
              <a:tabLst>
                <a:tab pos="269875" algn="l"/>
              </a:tabLst>
            </a:pPr>
            <a:r>
              <a:rPr lang="ko-KR" altLang="en-US" dirty="0"/>
              <a:t>카르노맵은 평면 형태로 보이지만 이웃 관계에는 상하좌우가 모두 포함되므로 실제로는 원통 형태나 구</a:t>
            </a:r>
            <a:r>
              <a:rPr lang="en-US" altLang="ko-KR" dirty="0"/>
              <a:t>(</a:t>
            </a:r>
            <a:r>
              <a:rPr lang="ko-KR" altLang="en-US" dirty="0"/>
              <a:t>球</a:t>
            </a:r>
            <a:r>
              <a:rPr lang="en-US" altLang="ko-KR" dirty="0"/>
              <a:t>) </a:t>
            </a:r>
            <a:r>
              <a:rPr lang="ko-KR" altLang="en-US" dirty="0"/>
              <a:t>형태이다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4"/>
            <a:r>
              <a:rPr lang="ko-KR" altLang="en-US" dirty="0"/>
              <a:t>변수가 </a:t>
            </a:r>
            <a:r>
              <a:rPr lang="en-US" altLang="ko-KR" dirty="0"/>
              <a:t>4</a:t>
            </a:r>
            <a:r>
              <a:rPr lang="ko-KR" altLang="en-US" dirty="0"/>
              <a:t>개인 경우 카르노맵에서 행과 열의 이웃 관계를 보여준다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429000"/>
            <a:ext cx="2841621" cy="313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카르노맵을 이용한 불 대수의 간략화</a:t>
            </a:r>
          </a:p>
          <a:p>
            <a:pPr lvl="1"/>
            <a:r>
              <a:rPr lang="ko-KR" altLang="en-US" dirty="0"/>
              <a:t>카르노맵을 이용한 불 대수의 간략화</a:t>
            </a:r>
            <a:endParaRPr lang="en-US" altLang="ko-KR" dirty="0"/>
          </a:p>
          <a:p>
            <a:pPr lvl="2"/>
            <a:r>
              <a:rPr lang="ko-KR" altLang="en-US" dirty="0"/>
              <a:t>카르노맵을 이용하여 간략화하는 과정은 단계별로 다음과 같다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주어진 불 대수식이나 진리표를 바탕으로 카르노맵을 작성한다</a:t>
            </a:r>
            <a:r>
              <a:rPr lang="en-US" altLang="ko-KR" dirty="0"/>
              <a:t>. </a:t>
            </a:r>
          </a:p>
          <a:p>
            <a:pPr lvl="4"/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그룹화를 수행한다</a:t>
            </a:r>
            <a:r>
              <a:rPr lang="en-US" altLang="ko-KR" dirty="0"/>
              <a:t>. </a:t>
            </a:r>
            <a:r>
              <a:rPr lang="en-US" altLang="ko-KR" sz="1400" dirty="0"/>
              <a:t>		</a:t>
            </a:r>
            <a:endParaRPr lang="en-US" altLang="ko-KR" dirty="0"/>
          </a:p>
          <a:p>
            <a:pPr lvl="4"/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각 그룹을 간략화한다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간략화된 불 대수식끼리 </a:t>
            </a:r>
            <a:r>
              <a:rPr lang="en-US" altLang="ko-KR" dirty="0"/>
              <a:t>OR </a:t>
            </a:r>
            <a:r>
              <a:rPr lang="ko-KR" altLang="en-US" dirty="0"/>
              <a:t>연산을 한다</a:t>
            </a:r>
            <a:r>
              <a:rPr lang="en-US" altLang="ko-KR" dirty="0"/>
              <a:t>. </a:t>
            </a:r>
          </a:p>
          <a:p>
            <a:pPr marL="801688" lvl="4" indent="0"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2</a:t>
            </a:r>
            <a:r>
              <a:rPr lang="ko-KR" altLang="en-US" dirty="0"/>
              <a:t>개 항을 그룹화한 경우이다</a:t>
            </a:r>
            <a:r>
              <a:rPr lang="en-US" altLang="ko-KR" dirty="0"/>
              <a:t>.</a:t>
            </a:r>
          </a:p>
          <a:p>
            <a:pPr lvl="2"/>
            <a:endParaRPr lang="ko-KR" altLang="en-US" dirty="0"/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120041"/>
            <a:ext cx="5578834" cy="22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카르노맵을 이용한 불 대수의 간략화</a:t>
                </a:r>
              </a:p>
              <a:p>
                <a:pPr lvl="1"/>
                <a:r>
                  <a:rPr lang="ko-KR" altLang="en-US" dirty="0"/>
                  <a:t>카르노맵을 이용한 불 대수의 간략화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첫 번째 카르노맵을 불 대수식으로 표현하면 다음과 같다</a:t>
                </a:r>
                <a:r>
                  <a:rPr lang="en-US" altLang="ko-KR" dirty="0"/>
                  <a:t>. </a:t>
                </a:r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</m:ba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e>
                    </m:bar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𝐴𝐵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</a:rPr>
                      <m:t>D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그룹화한다는 것은 다음과 같이 공통 변수를 묶는 개념이다</a:t>
                </a:r>
                <a:r>
                  <a:rPr lang="en-US" altLang="ko-KR" dirty="0"/>
                  <a:t>. </a:t>
                </a:r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𝐴𝐵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𝐷</m:t>
                    </m:r>
                    <m:r>
                      <a:rPr lang="en-US" altLang="ko-KR" b="0" i="0" smtClean="0">
                        <a:latin typeface="Cambria Math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기본 정리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에 따르면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𝐷</m:t>
                    </m:r>
                    <m:r>
                      <a:rPr lang="en-US" altLang="ko-KR" b="0" i="0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dirty="0"/>
                  <a:t>이므로 다음과 같은 결과를 얻을 수 있다</a:t>
                </a:r>
                <a:r>
                  <a:rPr lang="en-US" altLang="ko-KR" dirty="0"/>
                  <a:t>. 			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/>
                      </a:rPr>
                      <m:t>𝑋</m:t>
                    </m:r>
                    <m:r>
                      <a:rPr lang="en-US" altLang="ko-KR" sz="1600" i="1">
                        <a:latin typeface="Cambria Math"/>
                      </a:rPr>
                      <m:t>=</m:t>
                    </m:r>
                    <m:r>
                      <a:rPr lang="en-US" altLang="ko-KR" sz="1600" i="1">
                        <a:latin typeface="Cambria Math"/>
                      </a:rPr>
                      <m:t>𝐴𝐵</m:t>
                    </m:r>
                    <m:bar>
                      <m:barPr>
                        <m:pos m:val="to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600" i="1">
                            <a:latin typeface="Cambria Math"/>
                          </a:rPr>
                          <m:t>𝐶</m:t>
                        </m:r>
                      </m:e>
                    </m:bar>
                  </m:oMath>
                </a14:m>
                <a:endParaRPr lang="en-US" altLang="ko-KR" sz="1600" dirty="0"/>
              </a:p>
              <a:p>
                <a:pPr lvl="2"/>
                <a:r>
                  <a:rPr lang="ko-KR" altLang="en-US" dirty="0"/>
                  <a:t>두 번째 카르노맵의 그룹화도 불 대수식에 다음과 같은 효과를 발휘한다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dirty="0" smtClean="0">
                        <a:latin typeface="Cambria Math"/>
                      </a:rPr>
                      <m:t>𝐶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𝐶</m:t>
                            </m:r>
                          </m:e>
                        </m:ba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번째 카르노맵도 그룹화를 통해 다음과 같은 결과를 얻는다</a:t>
                </a:r>
                <a:r>
                  <a:rPr lang="en-US" altLang="ko-KR" dirty="0"/>
                  <a:t>.</a:t>
                </a:r>
              </a:p>
              <a:p>
                <a:pPr marL="801688" lvl="4" indent="0">
                  <a:buNone/>
                </a:pP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</m:d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</m:oMath>
                </a14:m>
                <a:endParaRPr lang="ko-KR" altLang="en-US" dirty="0"/>
              </a:p>
              <a:p>
                <a:pPr marL="801688" lvl="4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카르노맵을 이용한 불 대수의 간략화</a:t>
            </a:r>
          </a:p>
          <a:p>
            <a:pPr lvl="1"/>
            <a:r>
              <a:rPr lang="ko-KR" altLang="en-US" dirty="0"/>
              <a:t>카르노맵을 이용한 불 대수의 간략화 </a:t>
            </a:r>
            <a:endParaRPr lang="en-US" altLang="ko-KR" dirty="0"/>
          </a:p>
          <a:p>
            <a:pPr lvl="4"/>
            <a:r>
              <a:rPr lang="ko-KR" altLang="en-US" dirty="0"/>
              <a:t>다음은 </a:t>
            </a:r>
            <a:r>
              <a:rPr lang="en-US" altLang="ko-KR" dirty="0"/>
              <a:t>4</a:t>
            </a:r>
            <a:r>
              <a:rPr lang="ko-KR" altLang="en-US" dirty="0"/>
              <a:t>개 항을 그룹화하는 것을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64904"/>
            <a:ext cx="662549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OR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OR </a:t>
            </a:r>
            <a:r>
              <a:rPr lang="ko-KR" altLang="en-US" dirty="0"/>
              <a:t>게이트의 진리표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9875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OR </a:t>
            </a:r>
            <a:r>
              <a:rPr lang="ko-KR" altLang="en-US" dirty="0"/>
              <a:t>게이트의 논리 기호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39750" lvl="2" indent="0">
              <a:buNone/>
            </a:pPr>
            <a:endParaRPr lang="en-US" altLang="ko-KR" sz="1600" dirty="0"/>
          </a:p>
          <a:p>
            <a:pPr lvl="4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 txBox="1">
                <a:spLocks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Tx/>
                  <a:buFont typeface="Wingdings" pitchFamily="2" charset="2"/>
                  <a:buChar char="v"/>
                  <a:defRPr lang="ko-KR" altLang="en-US" sz="2400" b="1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 algn="l" rtl="0" eaLnBrk="0" fontAlgn="base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tabLst>
                    <a:tab pos="269875" algn="l"/>
                  </a:tabLst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BBB59"/>
                  </a:buClr>
                  <a:buFont typeface="Arial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lang="ko-KR" altLang="en-US" sz="1600" kern="1200" baseline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  <a:p>
                <a:pPr lvl="1"/>
                <a:r>
                  <a:rPr lang="en-US" altLang="ko-KR" dirty="0"/>
                  <a:t>OR </a:t>
                </a:r>
                <a:r>
                  <a:rPr lang="ko-KR" altLang="en-US" dirty="0"/>
                  <a:t>게이트의 논리식 표현</a:t>
                </a:r>
              </a:p>
              <a:p>
                <a:pPr marL="269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/>
                        </a:rPr>
                        <m:t>𝑋</m:t>
                      </m:r>
                      <m:r>
                        <a:rPr lang="en-US" altLang="ko-KR" sz="1600" i="1">
                          <a:latin typeface="Cambria Math"/>
                        </a:rPr>
                        <m:t>=</m:t>
                      </m:r>
                      <m:r>
                        <a:rPr lang="en-US" altLang="ko-KR" sz="1600" i="1">
                          <a:latin typeface="Cambria Math"/>
                        </a:rPr>
                        <m:t>𝐴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i="1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altLang="ko-KR" sz="16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OR </a:t>
                </a:r>
                <a:r>
                  <a:rPr lang="ko-KR" altLang="en-US" dirty="0"/>
                  <a:t>게이트의 집적회로</a:t>
                </a:r>
              </a:p>
              <a:p>
                <a:pPr marL="269875" lvl="1" indent="0">
                  <a:buFont typeface="Wingdings" pitchFamily="2" charset="2"/>
                  <a:buNone/>
                </a:pPr>
                <a:endParaRPr lang="ko-KR" altLang="en-US" sz="1600" dirty="0"/>
              </a:p>
              <a:p>
                <a:pPr lvl="1"/>
                <a:endParaRPr lang="ko-KR" altLang="en-US" dirty="0"/>
              </a:p>
              <a:p>
                <a:pPr marL="539750" lvl="2" indent="0">
                  <a:buFont typeface="Arial" pitchFamily="34" charset="0"/>
                  <a:buNone/>
                </a:pPr>
                <a:endParaRPr lang="ko-KR" altLang="en-US" sz="1600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50697"/>
            <a:ext cx="3168352" cy="1737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229199"/>
            <a:ext cx="3672408" cy="10534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772369"/>
            <a:ext cx="3913438" cy="26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카르노맵을 이용한 불 대수의 간략화</a:t>
                </a:r>
              </a:p>
              <a:p>
                <a:pPr lvl="1"/>
                <a:r>
                  <a:rPr lang="ko-KR" altLang="en-US" dirty="0"/>
                  <a:t>카르노맵을 이용한 불 대수의 간략화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첫 번째 카르노맵을 불 대수식으로 표현하면 다음과 같다</a:t>
                </a:r>
                <a:r>
                  <a:rPr lang="en-US" altLang="ko-KR" dirty="0"/>
                  <a:t>. </a:t>
                </a:r>
              </a:p>
              <a:p>
                <a:pPr marL="801688" lvl="4" indent="0">
                  <a:buNone/>
                </a:pPr>
                <a:r>
                  <a:rPr lang="en-US" altLang="ko-KR" dirty="0"/>
                  <a:t>	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𝐷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b="0" i="1" dirty="0" smtClean="0">
                        <a:latin typeface="Cambria Math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 dirty="0">
                        <a:latin typeface="Cambria Math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𝐷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 dirty="0">
                        <a:latin typeface="Cambria Math"/>
                      </a:rPr>
                      <m:t>𝐵</m:t>
                    </m:r>
                    <m:r>
                      <a:rPr lang="en-US" altLang="ko-KR" b="0" i="1" dirty="0" smtClean="0">
                        <a:latin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</a:rPr>
                      <m:t>𝐷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 dirty="0">
                        <a:latin typeface="Cambria Math"/>
                      </a:rPr>
                      <m:t>𝐵𝐶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𝐴𝐵𝐶𝐷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𝐴𝐵𝐶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두 종류의 그룹으로 묶는다</a:t>
                </a:r>
                <a:r>
                  <a:rPr lang="en-US" altLang="ko-KR" dirty="0"/>
                  <a:t>. </a:t>
                </a:r>
              </a:p>
              <a:p>
                <a:pPr marL="801688" lvl="4" indent="0"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=(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𝐷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 dirty="0">
                        <a:latin typeface="Cambria Math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a:rPr lang="en-US" altLang="ko-KR" i="1" dirty="0">
                        <a:latin typeface="Cambria Math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𝐷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i="1" dirty="0">
                            <a:latin typeface="Cambria Math"/>
                          </a:rPr>
                          <m:t>𝐵𝐶</m:t>
                        </m:r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i="1" dirty="0">
                            <a:latin typeface="Cambria Math"/>
                          </a:rPr>
                          <m:t>𝐵𝐶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𝐷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𝐴𝐵𝐶𝐷</m:t>
                        </m: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𝐴𝐵𝐶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𝐷</m:t>
                            </m:r>
                          </m:e>
                        </m:bar>
                      </m:e>
                    </m:d>
                  </m:oMath>
                </a14:m>
                <a:endParaRPr lang="en-US" altLang="ko-KR" b="0" dirty="0"/>
              </a:p>
              <a:p>
                <a:pPr marL="801688" lvl="4" indent="0">
                  <a:buNone/>
                </a:pPr>
                <a:r>
                  <a:rPr lang="en-US" altLang="ko-KR" dirty="0"/>
                  <a:t>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</m:ba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𝐷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𝐵𝐷</m:t>
                    </m:r>
                    <m:r>
                      <a:rPr lang="en-US" altLang="ko-KR" b="0" i="1" smtClean="0">
                        <a:latin typeface="Cambria Math"/>
                      </a:rPr>
                      <m:t>)+</m:t>
                    </m:r>
                    <m:r>
                      <a:rPr lang="en-US" altLang="ko-KR" b="0" i="1" smtClean="0">
                        <a:latin typeface="Cambria Math"/>
                      </a:rPr>
                      <m:t>𝐵𝐶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𝐷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𝐴𝐷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𝐷</m:t>
                            </m:r>
                          </m:e>
                        </m:bar>
                      </m:e>
                    </m:d>
                  </m:oMath>
                </a14:m>
                <a:endParaRPr lang="en-US" altLang="ko-KR" b="0" dirty="0"/>
              </a:p>
              <a:p>
                <a:pPr marL="801688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i="1">
                              <a:latin typeface="Cambria Math"/>
                            </a:rPr>
                            <m:t>𝐴</m:t>
                          </m:r>
                        </m:e>
                      </m:bar>
                      <m:r>
                        <m:rPr>
                          <m:nor/>
                        </m:rPr>
                        <a:rPr lang="ko-KR" altLang="en-US" dirty="0"/>
                        <m:t> 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i="1">
                              <a:latin typeface="Cambria Math"/>
                            </a:rPr>
                            <m:t>𝐶</m:t>
                          </m:r>
                        </m:e>
                      </m:bar>
                      <m:r>
                        <m:rPr>
                          <m:nor/>
                        </m:rPr>
                        <a:rPr lang="en-US" altLang="ko-KR" dirty="0"/>
                        <m:t>(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i="1">
                              <a:latin typeface="Cambria Math"/>
                            </a:rPr>
                            <m:t>𝐵</m:t>
                          </m:r>
                        </m:e>
                      </m:bar>
                      <m:r>
                        <m:rPr>
                          <m:nor/>
                        </m:rPr>
                        <a:rPr lang="ko-KR" altLang="en-US" dirty="0"/>
                        <m:t> 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</m:bar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𝐵𝐷</m:t>
                      </m:r>
                      <m:r>
                        <a:rPr lang="en-US" altLang="ko-KR" b="0" i="1" smtClean="0">
                          <a:latin typeface="Cambria Math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i="1">
                              <a:latin typeface="Cambria Math"/>
                            </a:rPr>
                            <m:t>𝐵</m:t>
                          </m:r>
                        </m:e>
                      </m:bar>
                      <m:r>
                        <a:rPr lang="en-US" altLang="ko-KR" i="1">
                          <a:latin typeface="Cambria Math"/>
                        </a:rPr>
                        <m:t>𝐷</m:t>
                      </m:r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𝐵</m:t>
                      </m:r>
                      <m:bar>
                        <m:barPr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</m:e>
                      </m:bar>
                      <m:r>
                        <a:rPr lang="en-US" altLang="ko-KR" i="1">
                          <a:latin typeface="Cambria Math"/>
                        </a:rPr>
                        <m:t>)+</m:t>
                      </m:r>
                      <m:r>
                        <a:rPr lang="en-US" altLang="ko-KR" i="1">
                          <a:latin typeface="Cambria Math"/>
                        </a:rPr>
                        <m:t>𝐵𝐶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𝐴</m:t>
                              </m:r>
                            </m:e>
                          </m:bar>
                          <m:r>
                            <m:rPr>
                              <m:nor/>
                            </m:rPr>
                            <a:rPr lang="ko-KR" altLang="en-US" dirty="0"/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𝐷</m:t>
                              </m:r>
                            </m:e>
                          </m:bar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𝐴𝐷</m:t>
                          </m:r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𝐴</m:t>
                              </m:r>
                            </m:e>
                          </m:bar>
                          <m:r>
                            <a:rPr lang="en-US" altLang="ko-KR" i="1">
                              <a:latin typeface="Cambria Math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𝐴</m:t>
                          </m:r>
                          <m:bar>
                            <m:barPr>
                              <m:pos m:val="to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𝐷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기본 정리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를 이용하면 다음 결과를 얻을 수 있다</a:t>
                </a:r>
                <a:r>
                  <a:rPr lang="en-US" altLang="ko-KR" dirty="0"/>
                  <a:t>.			</a:t>
                </a:r>
              </a:p>
              <a:p>
                <a:pPr marL="801688" lvl="4" indent="0">
                  <a:buNone/>
                </a:pPr>
                <a:r>
                  <a:rPr lang="en-US" altLang="ko-KR" dirty="0"/>
                  <a:t>	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m:rPr>
                        <m:nor/>
                      </m:rPr>
                      <a:rPr lang="en-US" altLang="ko-KR" dirty="0"/>
                      <m:t>(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𝐵𝐷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𝐷</m:t>
                    </m:r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)+</m:t>
                    </m:r>
                    <m:r>
                      <a:rPr lang="en-US" altLang="ko-KR" i="1">
                        <a:latin typeface="Cambria Math"/>
                      </a:rPr>
                      <m:t>𝐵𝐶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𝐷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𝐴𝐷</m:t>
                        </m: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𝐷</m:t>
                            </m:r>
                          </m:e>
                        </m:bar>
                      </m:e>
                    </m:d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𝐵</m:t>
                            </m:r>
                          </m:e>
                        </m:bar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𝐷</m:t>
                            </m:r>
                          </m:e>
                        </m:ba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𝐵𝐶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1+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bar>
                        <m:r>
                          <m:rPr>
                            <m:nor/>
                          </m:rPr>
                          <a:rPr lang="en-US" altLang="ko-KR" b="0" i="1" smtClean="0">
                            <a:latin typeface="Cambria Math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𝐷</m:t>
                            </m:r>
                          </m:e>
                        </m:bar>
                      </m:e>
                    </m:d>
                  </m:oMath>
                </a14:m>
                <a:endParaRPr lang="en-US" altLang="ko-KR" b="0" dirty="0"/>
              </a:p>
              <a:p>
                <a:pPr marL="801688" lvl="4" indent="0"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1+</m:t>
                        </m:r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𝐷</m:t>
                            </m:r>
                          </m:e>
                        </m:bar>
                      </m:e>
                    </m:d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𝐵𝐶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1+</m:t>
                        </m:r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𝐷</m:t>
                            </m:r>
                          </m:e>
                        </m:bar>
                      </m:e>
                    </m:d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𝐵𝐶</m:t>
                    </m: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en-US" altLang="ko-KR" dirty="0"/>
                  <a:t>	</a:t>
                </a:r>
                <a:endParaRPr lang="ko-KR" altLang="en-US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331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카르노맵을 이용한 불 대수의 간략화</a:t>
            </a:r>
          </a:p>
          <a:p>
            <a:pPr lvl="4"/>
            <a:r>
              <a:rPr lang="ko-KR" altLang="en-US" dirty="0"/>
              <a:t>다음은 </a:t>
            </a:r>
            <a:r>
              <a:rPr lang="en-US" altLang="ko-KR" dirty="0"/>
              <a:t>8</a:t>
            </a:r>
            <a:r>
              <a:rPr lang="ko-KR" altLang="en-US" dirty="0"/>
              <a:t>개 항을 그룹화한 경우로 불 대수식의 입력이 </a:t>
            </a:r>
            <a:r>
              <a:rPr lang="en-US" altLang="ko-KR" dirty="0"/>
              <a:t>1</a:t>
            </a:r>
            <a:r>
              <a:rPr lang="ko-KR" altLang="en-US" dirty="0"/>
              <a:t>개이다</a:t>
            </a:r>
            <a:r>
              <a:rPr lang="en-US" altLang="ko-KR" dirty="0"/>
              <a:t>. 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다음은 여러 항의 중복 그룹화를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988840"/>
            <a:ext cx="4968552" cy="20557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437112"/>
            <a:ext cx="526810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31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822183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카르노맵을 이용한 불 대수의 간략화</a:t>
                </a:r>
              </a:p>
              <a:p>
                <a:pPr lvl="1"/>
                <a:r>
                  <a:rPr lang="ko-KR" altLang="en-US" dirty="0"/>
                  <a:t>무관 조건</a:t>
                </a:r>
                <a:r>
                  <a:rPr lang="en-US" altLang="ko-KR" dirty="0"/>
                  <a:t>(Don’t Care)</a:t>
                </a:r>
              </a:p>
              <a:p>
                <a:pPr lvl="3" latinLnBrk="1"/>
                <a:r>
                  <a:rPr lang="ko-KR" altLang="en-US" dirty="0">
                    <a:latin typeface="Arial" charset="0"/>
                  </a:rPr>
                  <a:t>특별한 경우 디지털 논리회로에 나중에 확장할 때 사용할 목적으로 출력에 관여하지 않는 입력이 존재할 수도 있는데 이를 무관 조건이라고 한다</a:t>
                </a:r>
                <a:r>
                  <a:rPr lang="en-US" altLang="ko-KR" dirty="0">
                    <a:latin typeface="Arial" charset="0"/>
                  </a:rPr>
                  <a:t>.</a:t>
                </a:r>
              </a:p>
              <a:p>
                <a:pPr lvl="4"/>
                <a:r>
                  <a:rPr lang="ko-KR" altLang="en-US" dirty="0"/>
                  <a:t>무관 조건을 활용하여 그룹화하는 방법을 나타낸 것으로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카르노맵에서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dirty="0"/>
                  <a:t>로 표기</a:t>
                </a:r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marL="801688" lvl="4" indent="0">
                  <a:buNone/>
                </a:pPr>
                <a:r>
                  <a:rPr lang="ko-KR" altLang="en-US" dirty="0"/>
                  <a:t>무관 조건을 사용하지 않은 경우의 불 대수식은 다음과 같다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𝐵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  <m:r>
                      <m:rPr>
                        <m:nor/>
                      </m:rPr>
                      <a:rPr lang="ko-KR" altLang="en-US" dirty="0"/>
                      <m:t> 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r>
                  <a:rPr lang="ko-KR" altLang="en-US" dirty="0"/>
                  <a:t>무관 조건을 사용한 경우의 불 대수식은 다음과 같다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</m:ba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bar>
                  </m:oMath>
                </a14:m>
                <a:endParaRPr lang="en-US" altLang="ko-KR" dirty="0"/>
              </a:p>
              <a:p>
                <a:pPr marL="801688" lvl="4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822183" cy="5375481"/>
              </a:xfrm>
              <a:blipFill rotWithShape="1">
                <a:blip r:embed="rId2"/>
                <a:stretch>
                  <a:fillRect l="-898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논리식의 간략화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068960"/>
            <a:ext cx="443279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31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606159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래치</a:t>
                </a:r>
              </a:p>
              <a:p>
                <a:pPr lvl="3"/>
                <a:r>
                  <a:rPr lang="ko-KR" altLang="en-US" dirty="0"/>
                  <a:t>수동적 또는 전자적 조작으로 상태를 바꾸지 않는 한 그 상태를 유지해주는 장치 또는 회로를 말한다</a:t>
                </a:r>
                <a:r>
                  <a:rPr lang="en-US" altLang="ko-KR" dirty="0"/>
                  <a:t>. </a:t>
                </a:r>
              </a:p>
              <a:p>
                <a:pPr lvl="3"/>
                <a:r>
                  <a:rPr lang="ko-KR" altLang="en-US" dirty="0"/>
                  <a:t>논리회로로 구성되었기 때문에 빠른 속도로 동작하는 플립플롭에 활용한다</a:t>
                </a:r>
                <a:r>
                  <a:rPr lang="en-US" altLang="ko-KR" dirty="0"/>
                  <a:t>. </a:t>
                </a:r>
              </a:p>
              <a:p>
                <a:pPr lvl="4"/>
                <a:endParaRPr lang="en-US" altLang="ko-KR" dirty="0"/>
              </a:p>
              <a:p>
                <a:pPr lvl="1"/>
                <a:r>
                  <a:rPr lang="en-US" altLang="ko-KR" dirty="0"/>
                  <a:t>NOR </a:t>
                </a:r>
                <a:r>
                  <a:rPr lang="ko-KR" altLang="en-US" dirty="0"/>
                  <a:t>게이트를 이용한 </a:t>
                </a:r>
                <a:r>
                  <a:rPr lang="en-US" altLang="ko-KR" dirty="0"/>
                  <a:t>R-S </a:t>
                </a:r>
                <a:r>
                  <a:rPr lang="ko-KR" altLang="en-US" dirty="0"/>
                  <a:t>래치 </a:t>
                </a:r>
                <a:endParaRPr lang="en-US" altLang="ko-KR" dirty="0"/>
              </a:p>
              <a:p>
                <a:pPr lvl="3" latinLnBrk="1"/>
                <a:r>
                  <a:rPr lang="en-US" altLang="ko-KR" dirty="0"/>
                  <a:t>2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NOR </a:t>
                </a:r>
                <a:r>
                  <a:rPr lang="ko-KR" altLang="en-US" dirty="0"/>
                  <a:t>게이트를 이용하여 </a:t>
                </a:r>
                <a:r>
                  <a:rPr lang="en-US" altLang="ko-KR" dirty="0"/>
                  <a:t>R-S </a:t>
                </a:r>
                <a:r>
                  <a:rPr lang="ko-KR" altLang="en-US" dirty="0"/>
                  <a:t>래치를 구성한다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  <a:p>
                <a:pPr lvl="3" latinLnBrk="1"/>
                <a:r>
                  <a:rPr lang="en-US" altLang="ko-KR" dirty="0"/>
                  <a:t>2</a:t>
                </a:r>
                <a:r>
                  <a:rPr lang="ko-KR" altLang="en-US" dirty="0"/>
                  <a:t>개의 입력인 </a:t>
                </a:r>
                <a:r>
                  <a:rPr lang="en-US" altLang="ko-KR" dirty="0"/>
                  <a:t>Rreset,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 set </a:t>
                </a:r>
                <a:r>
                  <a:rPr lang="ko-KR" altLang="en-US" dirty="0"/>
                  <a:t>단자가 있다</a:t>
                </a:r>
                <a:r>
                  <a:rPr lang="en-US" altLang="ko-KR" dirty="0"/>
                  <a:t>. </a:t>
                </a:r>
              </a:p>
              <a:p>
                <a:pPr lvl="4">
                  <a:tabLst>
                    <a:tab pos="269875" algn="l"/>
                  </a:tabLst>
                </a:pPr>
                <a:r>
                  <a:rPr lang="ko-KR" altLang="en-US" dirty="0">
                    <a:latin typeface="Arial" charset="0"/>
                  </a:rPr>
                  <a:t>입력이 </a:t>
                </a:r>
                <a:r>
                  <a:rPr lang="en-US" altLang="ko-KR" dirty="0">
                    <a:latin typeface="Arial" charset="0"/>
                  </a:rPr>
                  <a:t>R</a:t>
                </a:r>
                <a:r>
                  <a:rPr lang="ko-KR" altLang="en-US" dirty="0">
                    <a:latin typeface="Arial" charset="0"/>
                  </a:rPr>
                  <a:t>인</a:t>
                </a:r>
                <a:r>
                  <a:rPr lang="en-US" altLang="ko-KR" dirty="0">
                    <a:latin typeface="Arial" charset="0"/>
                  </a:rPr>
                  <a:t> NOR</a:t>
                </a:r>
                <a:r>
                  <a:rPr lang="ko-KR" altLang="en-US" dirty="0">
                    <a:latin typeface="Arial" charset="0"/>
                  </a:rPr>
                  <a:t>의 출력은  </a:t>
                </a:r>
                <a:r>
                  <a:rPr lang="en-US" altLang="ko-KR" i="1" dirty="0">
                    <a:latin typeface="Arial" charset="0"/>
                  </a:rPr>
                  <a:t>Q</a:t>
                </a:r>
                <a:r>
                  <a:rPr lang="ko-KR" altLang="en-US" dirty="0">
                    <a:latin typeface="Arial" charset="0"/>
                  </a:rPr>
                  <a:t>이고</a:t>
                </a:r>
                <a:r>
                  <a:rPr lang="en-US" altLang="ko-KR" dirty="0">
                    <a:latin typeface="Arial" charset="0"/>
                  </a:rPr>
                  <a:t>, </a:t>
                </a:r>
                <a:r>
                  <a:rPr lang="ko-KR" altLang="en-US" dirty="0">
                    <a:latin typeface="Arial" charset="0"/>
                  </a:rPr>
                  <a:t>입력이 </a:t>
                </a:r>
                <a:r>
                  <a:rPr lang="en-US" altLang="ko-KR" dirty="0">
                    <a:latin typeface="Arial" charset="0"/>
                  </a:rPr>
                  <a:t>S</a:t>
                </a:r>
                <a:r>
                  <a:rPr lang="ko-KR" altLang="en-US" dirty="0">
                    <a:latin typeface="Arial" charset="0"/>
                  </a:rPr>
                  <a:t>인</a:t>
                </a:r>
                <a:r>
                  <a:rPr lang="en-US" altLang="ko-KR" dirty="0">
                    <a:latin typeface="Arial" charset="0"/>
                  </a:rPr>
                  <a:t> NOR</a:t>
                </a:r>
                <a:r>
                  <a:rPr lang="ko-KR" altLang="en-US" dirty="0">
                    <a:latin typeface="Arial" charset="0"/>
                  </a:rPr>
                  <a:t>의 출력은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ko-KR" altLang="en-US" dirty="0">
                    <a:latin typeface="Arial" charset="0"/>
                  </a:rPr>
                  <a:t>이다</a:t>
                </a:r>
                <a:r>
                  <a:rPr lang="en-US" altLang="ko-KR" dirty="0">
                    <a:latin typeface="Arial" charset="0"/>
                  </a:rPr>
                  <a:t>.</a:t>
                </a:r>
                <a:endParaRPr lang="ko-KR" altLang="en-US" dirty="0">
                  <a:latin typeface="Arial" charset="0"/>
                </a:endParaRPr>
              </a:p>
              <a:p>
                <a:pPr lvl="4">
                  <a:tabLst>
                    <a:tab pos="269875" algn="l"/>
                  </a:tabLst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𝑄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는 보수 관계이다</a:t>
                </a:r>
                <a:r>
                  <a:rPr lang="en-US" altLang="ko-KR" dirty="0">
                    <a:latin typeface="Arial" charset="0"/>
                  </a:rPr>
                  <a:t>.</a:t>
                </a:r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606159" cy="5375481"/>
              </a:xfrm>
              <a:blipFill rotWithShape="1">
                <a:blip r:embed="rId2"/>
                <a:stretch>
                  <a:fillRect l="-921" t="-907" r="-14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플립플롭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736915"/>
            <a:ext cx="3078659" cy="186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31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래치</a:t>
                </a:r>
              </a:p>
              <a:p>
                <a:pPr lvl="1"/>
                <a:r>
                  <a:rPr lang="en-US" altLang="ko-KR" dirty="0"/>
                  <a:t>NOR </a:t>
                </a:r>
                <a:r>
                  <a:rPr lang="ko-KR" altLang="en-US" dirty="0"/>
                  <a:t>게이트를 이용한 </a:t>
                </a:r>
                <a:r>
                  <a:rPr lang="en-US" altLang="ko-KR" dirty="0"/>
                  <a:t>R-S </a:t>
                </a:r>
                <a:r>
                  <a:rPr lang="ko-KR" altLang="en-US" dirty="0"/>
                  <a:t>래치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𝑅</m:t>
                    </m:r>
                    <m:r>
                      <a:rPr lang="en-US" altLang="ko-KR" b="0" i="1" smtClean="0">
                        <a:latin typeface="Cambria Math"/>
                      </a:rPr>
                      <m:t>=0,   </m:t>
                    </m:r>
                    <m:r>
                      <a:rPr lang="en-US" altLang="ko-KR" b="0" i="1" smtClean="0">
                        <a:latin typeface="Cambria Math"/>
                      </a:rPr>
                      <m:t>𝑆</m:t>
                    </m:r>
                    <m:r>
                      <a:rPr lang="en-US" altLang="ko-KR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dirty="0"/>
                  <a:t>인 경우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𝑅</m:t>
                    </m:r>
                    <m:r>
                      <a:rPr lang="en-US" altLang="ko-KR" i="1">
                        <a:latin typeface="Cambria Math"/>
                      </a:rPr>
                      <m:t>=0,   </m:t>
                    </m:r>
                    <m:r>
                      <a:rPr lang="en-US" altLang="ko-KR" i="1">
                        <a:latin typeface="Cambria Math"/>
                      </a:rPr>
                      <m:t>𝑆</m:t>
                    </m:r>
                    <m:r>
                      <a:rPr lang="en-US" altLang="ko-KR" i="1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dirty="0"/>
                  <a:t>인 경우와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𝑅</m:t>
                    </m:r>
                    <m:r>
                      <a:rPr lang="en-US" altLang="ko-KR" i="1">
                        <a:latin typeface="Cambria Math"/>
                      </a:rPr>
                      <m:t>=1,   </m:t>
                    </m:r>
                    <m:r>
                      <a:rPr lang="en-US" altLang="ko-KR" i="1">
                        <a:latin typeface="Cambria Math"/>
                      </a:rPr>
                      <m:t>𝑆</m:t>
                    </m:r>
                    <m:r>
                      <a:rPr lang="en-US" altLang="ko-KR" i="1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dirty="0"/>
                  <a:t>인 경우 </a:t>
                </a:r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플립플롭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132856"/>
            <a:ext cx="4968552" cy="19671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797152"/>
            <a:ext cx="4984801" cy="165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31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래치</a:t>
                </a:r>
              </a:p>
              <a:p>
                <a:pPr lvl="1"/>
                <a:r>
                  <a:rPr lang="en-US" altLang="ko-KR" dirty="0"/>
                  <a:t>NOR </a:t>
                </a:r>
                <a:r>
                  <a:rPr lang="ko-KR" altLang="en-US" dirty="0"/>
                  <a:t>게이트를 이용한 </a:t>
                </a:r>
                <a:r>
                  <a:rPr lang="en-US" altLang="ko-KR" dirty="0"/>
                  <a:t>R-S </a:t>
                </a:r>
                <a:r>
                  <a:rPr lang="ko-KR" altLang="en-US" dirty="0"/>
                  <a:t>래치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𝑅</m:t>
                    </m:r>
                    <m:r>
                      <a:rPr lang="en-US" altLang="ko-KR" i="1">
                        <a:latin typeface="Cambria Math"/>
                      </a:rPr>
                      <m:t>=1,   </m:t>
                    </m:r>
                    <m:r>
                      <a:rPr lang="en-US" altLang="ko-KR" i="1">
                        <a:latin typeface="Cambria Math"/>
                      </a:rPr>
                      <m:t>𝑆</m:t>
                    </m:r>
                    <m:r>
                      <a:rPr lang="en-US" altLang="ko-KR" i="1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dirty="0"/>
                  <a:t>인 경우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플립플롭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28017"/>
            <a:ext cx="2448272" cy="17811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623387"/>
            <a:ext cx="3096344" cy="19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31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ko-KR" altLang="en-US" dirty="0"/>
                  <a:t>래치</a:t>
                </a:r>
              </a:p>
              <a:p>
                <a:pPr lvl="1"/>
                <a:r>
                  <a:rPr lang="en-US" altLang="ko-KR" dirty="0"/>
                  <a:t>NAND </a:t>
                </a:r>
                <a:r>
                  <a:rPr lang="ko-KR" altLang="en-US" dirty="0"/>
                  <a:t>게이트를 이용한 </a:t>
                </a:r>
                <a:r>
                  <a:rPr lang="en-US" altLang="ko-KR" dirty="0"/>
                  <a:t>R-S </a:t>
                </a:r>
                <a:r>
                  <a:rPr lang="ko-KR" altLang="en-US" dirty="0"/>
                  <a:t>래치</a:t>
                </a:r>
              </a:p>
              <a:p>
                <a:pPr lvl="2"/>
                <a:r>
                  <a:rPr lang="ko-KR" altLang="en-US" dirty="0"/>
                  <a:t>기본 동작은 </a:t>
                </a:r>
                <a:r>
                  <a:rPr lang="en-US" altLang="ko-KR" dirty="0"/>
                  <a:t>NOR </a:t>
                </a:r>
                <a:r>
                  <a:rPr lang="ko-KR" altLang="en-US" dirty="0"/>
                  <a:t>게이트를 이용한 경우와 같다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NOR </a:t>
                </a:r>
                <a:r>
                  <a:rPr lang="ko-KR" altLang="en-US" dirty="0"/>
                  <a:t>게이트를 이용한 경우와 달리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ko-KR" altLang="en-US" dirty="0"/>
                  <a:t>의 입력이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𝑆</m:t>
                        </m:r>
                      </m:e>
                    </m:ba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e>
                    </m:bar>
                  </m:oMath>
                </a14:m>
                <a:r>
                  <a:rPr lang="ko-KR" altLang="en-US" dirty="0"/>
                  <a:t>의 형태로 인가되고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𝑆</m:t>
                        </m:r>
                      </m:e>
                    </m:ba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</m:bar>
                  </m:oMath>
                </a14:m>
                <a:r>
                  <a:rPr lang="ko-KR" altLang="en-US" dirty="0"/>
                  <a:t>이 모두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일 때 불능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모두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일 때 불변 상태가 된다</a:t>
                </a:r>
                <a:r>
                  <a:rPr lang="en-US" altLang="ko-KR" dirty="0"/>
                  <a:t>.</a:t>
                </a:r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플립플롭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464273"/>
            <a:ext cx="5789324" cy="21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31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en-US" altLang="ko-KR" dirty="0"/>
                  <a:t>R-S </a:t>
                </a:r>
                <a:r>
                  <a:rPr lang="ko-KR" altLang="en-US" dirty="0"/>
                  <a:t>플립플롭</a:t>
                </a:r>
              </a:p>
              <a:p>
                <a:pPr lvl="3">
                  <a:defRPr/>
                </a:pPr>
                <a:r>
                  <a:rPr lang="ko-KR" altLang="en-US" dirty="0"/>
                  <a:t>래치에 입력 게이트를 추가하여 클록이 발생하는 동안에만 동작하도록 만든 것이다</a:t>
                </a:r>
                <a:r>
                  <a:rPr lang="en-US" altLang="ko-KR" dirty="0"/>
                  <a:t>. </a:t>
                </a:r>
              </a:p>
              <a:p>
                <a:pPr lvl="3">
                  <a:defRPr/>
                </a:pPr>
                <a:r>
                  <a:rPr lang="ko-KR" altLang="en-US" dirty="0"/>
                  <a:t>입력을 받는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게이트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개와 </a:t>
                </a:r>
                <a:r>
                  <a:rPr lang="en-US" altLang="ko-KR" dirty="0"/>
                  <a:t>NOR </a:t>
                </a:r>
                <a:r>
                  <a:rPr lang="ko-KR" altLang="en-US" dirty="0"/>
                  <a:t>게이트를 사용한 </a:t>
                </a:r>
                <a:r>
                  <a:rPr lang="en-US" altLang="ko-KR" dirty="0"/>
                  <a:t>R-S </a:t>
                </a:r>
                <a:r>
                  <a:rPr lang="ko-KR" altLang="en-US" dirty="0"/>
                  <a:t>래치로 구성된다</a:t>
                </a:r>
                <a:r>
                  <a:rPr lang="en-US" altLang="ko-KR" dirty="0"/>
                  <a:t>.</a:t>
                </a:r>
              </a:p>
              <a:p>
                <a:pPr lvl="4"/>
                <a:r>
                  <a:rPr lang="en-US" altLang="ko-KR" dirty="0"/>
                  <a:t>(d)</a:t>
                </a:r>
                <a:r>
                  <a:rPr lang="ko-KR" altLang="en-US" dirty="0"/>
                  <a:t>에서 원 내부의 값은 현재 상태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𝑄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𝑡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입력에 의해 화살표 방향으로 상태가 변하여 다음 상태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𝑄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b="0" i="1" smtClean="0">
                        <a:latin typeface="Cambria Math"/>
                      </a:rPr>
                      <m:t>+1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이 된다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 r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플립플롭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90" y="3240360"/>
            <a:ext cx="522012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6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en-US" altLang="ko-KR" dirty="0"/>
                  <a:t>D </a:t>
                </a:r>
                <a:r>
                  <a:rPr lang="ko-KR" altLang="en-US" dirty="0"/>
                  <a:t>플립플롭</a:t>
                </a:r>
              </a:p>
              <a:p>
                <a:pPr lvl="3" latinLnBrk="1"/>
                <a:r>
                  <a:rPr lang="ko-KR" altLang="en-US" dirty="0">
                    <a:latin typeface="Arial" charset="0"/>
                  </a:rPr>
                  <a:t>입력 단자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에 동시에 </a:t>
                </a:r>
                <a:r>
                  <a:rPr lang="en-US" altLang="ko-KR" dirty="0">
                    <a:latin typeface="Arial" charset="0"/>
                  </a:rPr>
                  <a:t>1</a:t>
                </a:r>
                <a:r>
                  <a:rPr lang="ko-KR" altLang="en-US" dirty="0">
                    <a:latin typeface="Arial" charset="0"/>
                  </a:rPr>
                  <a:t>이 입력되는 것을 회로적으로 차단한 플립플롭이다</a:t>
                </a:r>
                <a:r>
                  <a:rPr lang="en-US" altLang="ko-KR" dirty="0">
                    <a:latin typeface="Arial" charset="0"/>
                  </a:rPr>
                  <a:t>. </a:t>
                </a:r>
                <a:r>
                  <a:rPr lang="ko-KR" altLang="en-US" dirty="0">
                    <a:latin typeface="Arial" charset="0"/>
                  </a:rPr>
                  <a:t> </a:t>
                </a:r>
                <a:endParaRPr lang="en-US" altLang="ko-KR" dirty="0">
                  <a:latin typeface="Arial" charset="0"/>
                </a:endParaRPr>
              </a:p>
              <a:p>
                <a:pPr lvl="3" latinLnBrk="1"/>
                <a:r>
                  <a:rPr lang="ko-KR" altLang="en-US" dirty="0">
                    <a:latin typeface="Arial" charset="0"/>
                  </a:rPr>
                  <a:t>입력 신호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가 클록에 의해 변하지 않고 그대로 출력에 전달되는 특성이 있어</a:t>
                </a:r>
                <a:r>
                  <a:rPr lang="en-US" altLang="ko-KR" dirty="0">
                    <a:latin typeface="Arial" charset="0"/>
                  </a:rPr>
                  <a:t> </a:t>
                </a:r>
                <a:r>
                  <a:rPr lang="ko-KR" altLang="en-US" dirty="0">
                    <a:latin typeface="Arial" charset="0"/>
                  </a:rPr>
                  <a:t>데이터</a:t>
                </a:r>
                <a:r>
                  <a:rPr lang="en-US" altLang="ko-KR" dirty="0">
                    <a:latin typeface="Arial" charset="0"/>
                  </a:rPr>
                  <a:t>(Data)</a:t>
                </a:r>
                <a:r>
                  <a:rPr lang="ko-KR" altLang="en-US" dirty="0">
                    <a:latin typeface="Arial" charset="0"/>
                  </a:rPr>
                  <a:t> 전달과 지연</a:t>
                </a:r>
                <a:r>
                  <a:rPr lang="en-US" altLang="ko-KR" dirty="0">
                    <a:latin typeface="Arial" charset="0"/>
                  </a:rPr>
                  <a:t>(Delay)</a:t>
                </a:r>
                <a:r>
                  <a:rPr lang="ko-KR" altLang="en-US" dirty="0">
                    <a:latin typeface="Arial" charset="0"/>
                  </a:rPr>
                  <a:t>을 의미하는 </a:t>
                </a:r>
                <a:r>
                  <a:rPr lang="en-US" altLang="ko-KR" dirty="0">
                    <a:latin typeface="Arial" charset="0"/>
                  </a:rPr>
                  <a:t>D </a:t>
                </a:r>
                <a:r>
                  <a:rPr lang="ko-KR" altLang="en-US" dirty="0">
                    <a:latin typeface="Arial" charset="0"/>
                  </a:rPr>
                  <a:t>플립플롭으로 불리게 되었다</a:t>
                </a:r>
                <a:r>
                  <a:rPr lang="en-US" altLang="ko-KR" dirty="0">
                    <a:latin typeface="Arial" charset="0"/>
                  </a:rPr>
                  <a:t>. </a:t>
                </a:r>
                <a:endParaRPr lang="en-US" altLang="ko-KR" dirty="0"/>
              </a:p>
              <a:p>
                <a:pPr lvl="4"/>
                <a:r>
                  <a:rPr lang="en-US" altLang="ko-KR" dirty="0"/>
                  <a:t>(a)</a:t>
                </a:r>
                <a:r>
                  <a:rPr lang="ko-KR" altLang="en-US" dirty="0"/>
                  <a:t>에서 보듯이 </a:t>
                </a:r>
                <a:r>
                  <a:rPr lang="en-US" altLang="ko-KR" dirty="0"/>
                  <a:t>D </a:t>
                </a:r>
                <a:r>
                  <a:rPr lang="ko-KR" altLang="en-US" dirty="0"/>
                  <a:t>플립플롭은 입력이 하나이다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 r="-6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플립플롭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3284984"/>
            <a:ext cx="545827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6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en-US" altLang="ko-KR" dirty="0"/>
                  <a:t>J-K </a:t>
                </a:r>
                <a:r>
                  <a:rPr lang="ko-KR" altLang="en-US" dirty="0"/>
                  <a:t>플립플롭</a:t>
                </a:r>
              </a:p>
              <a:p>
                <a:pPr lvl="3">
                  <a:defRPr/>
                </a:pPr>
                <a:r>
                  <a:rPr lang="en-US" altLang="ko-KR" dirty="0"/>
                  <a:t>R-S </a:t>
                </a:r>
                <a:r>
                  <a:rPr lang="ko-KR" altLang="en-US" dirty="0"/>
                  <a:t>플립플롭에서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𝑆</m:t>
                    </m:r>
                    <m:r>
                      <a:rPr lang="en-US" altLang="ko-KR" b="0" i="1" smtClean="0">
                        <a:latin typeface="Cambria Math"/>
                      </a:rPr>
                      <m:t>=1,  </m:t>
                    </m:r>
                    <m:r>
                      <a:rPr lang="en-US" altLang="ko-KR" b="0" i="1" smtClean="0">
                        <a:latin typeface="Cambria Math"/>
                      </a:rPr>
                      <m:t>𝑅</m:t>
                    </m:r>
                    <m:r>
                      <a:rPr lang="en-US" altLang="ko-KR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dirty="0"/>
                  <a:t>인 경우 불능 상태가 되는 것을 해결한 논리회로다</a:t>
                </a:r>
                <a:r>
                  <a:rPr lang="en-US" altLang="ko-KR" dirty="0"/>
                  <a:t>. </a:t>
                </a:r>
              </a:p>
              <a:p>
                <a:pPr lvl="3">
                  <a:defRPr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𝑆</m:t>
                    </m:r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𝐾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ko-KR" altLang="en-US" dirty="0"/>
                  <a:t>에 대응하는 입력으로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𝐾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에 동시에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 입력되면 플립플롭의 출력은 이전 출력의 보수 상태로 변환된다</a:t>
                </a:r>
                <a:r>
                  <a:rPr lang="en-US" altLang="ko-KR" dirty="0"/>
                  <a:t>. </a:t>
                </a:r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플립플롭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5" y="2996952"/>
            <a:ext cx="4418661" cy="1691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5" y="4688396"/>
            <a:ext cx="4995683" cy="198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6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8715375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OR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OR </a:t>
            </a:r>
            <a:r>
              <a:rPr lang="ko-KR" altLang="en-US" dirty="0"/>
              <a:t>게이트의 펄스 연산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204864"/>
            <a:ext cx="4608511" cy="33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</p:spPr>
            <p:txBody>
              <a:bodyPr/>
              <a:lstStyle>
                <a:lvl1pPr marL="342900" indent="-342900">
                  <a:buClrTx/>
                  <a:buFont typeface="Wingdings" pitchFamily="2" charset="2"/>
                  <a:buChar char="v"/>
                  <a:defRPr lang="ko-KR" altLang="en-US" sz="2400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>
                  <a:buFont typeface="Wingdings" pitchFamily="2" charset="2"/>
                  <a:buChar char="§"/>
                  <a:defRPr sz="1600" baseline="0">
                    <a:latin typeface="맑은 고딕" pitchFamily="50" charset="-127"/>
                    <a:ea typeface="맑은 고딕" pitchFamily="50" charset="-127"/>
                  </a:defRPr>
                </a:lvl5pPr>
              </a:lstStyle>
              <a:p>
                <a:pPr lvl="0"/>
                <a:r>
                  <a:rPr lang="en-US" altLang="ko-KR" dirty="0"/>
                  <a:t>T </a:t>
                </a:r>
                <a:r>
                  <a:rPr lang="ko-KR" altLang="en-US" dirty="0"/>
                  <a:t>플립플롭</a:t>
                </a:r>
              </a:p>
              <a:p>
                <a:pPr lvl="3"/>
                <a:r>
                  <a:rPr lang="en-US" altLang="ko-KR" dirty="0">
                    <a:latin typeface="Arial" charset="0"/>
                  </a:rPr>
                  <a:t>J-K </a:t>
                </a:r>
                <a:r>
                  <a:rPr lang="ko-KR" altLang="en-US" dirty="0">
                    <a:latin typeface="Arial" charset="0"/>
                  </a:rPr>
                  <a:t>플립플롭의 입력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𝐾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를</a:t>
                </a:r>
                <a:r>
                  <a:rPr lang="en-US" altLang="ko-KR" dirty="0">
                    <a:latin typeface="Arial" charset="0"/>
                  </a:rPr>
                  <a:t> </a:t>
                </a:r>
                <a:r>
                  <a:rPr lang="ko-KR" altLang="en-US" dirty="0">
                    <a:latin typeface="Arial" charset="0"/>
                  </a:rPr>
                  <a:t>묶어서 하나의 입력 신호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ko-KR" altLang="en-US" dirty="0">
                    <a:latin typeface="Arial" charset="0"/>
                  </a:rPr>
                  <a:t>로 동작시키는 플립플롭이다</a:t>
                </a:r>
                <a:r>
                  <a:rPr lang="en-US" altLang="ko-KR" dirty="0">
                    <a:latin typeface="Arial" charset="0"/>
                  </a:rPr>
                  <a:t>. </a:t>
                </a:r>
              </a:p>
              <a:p>
                <a:pPr lvl="3"/>
                <a:r>
                  <a:rPr lang="ko-KR" altLang="en-US" dirty="0">
                    <a:latin typeface="Arial" charset="0"/>
                  </a:rPr>
                  <a:t>입력이 </a:t>
                </a:r>
                <a:r>
                  <a:rPr lang="en-US" altLang="ko-KR" dirty="0">
                    <a:latin typeface="Arial" charset="0"/>
                  </a:rPr>
                  <a:t>0</a:t>
                </a:r>
                <a:r>
                  <a:rPr lang="ko-KR" altLang="en-US" dirty="0">
                    <a:latin typeface="Arial" charset="0"/>
                  </a:rPr>
                  <a:t>이면 이전 상태</a:t>
                </a:r>
                <a:r>
                  <a:rPr lang="en-US" altLang="ko-KR" dirty="0">
                    <a:latin typeface="Arial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𝑄</m:t>
                    </m:r>
                  </m:oMath>
                </a14:m>
                <a:r>
                  <a:rPr lang="en-US" altLang="ko-KR" dirty="0">
                    <a:latin typeface="Arial" charset="0"/>
                  </a:rPr>
                  <a:t>)</a:t>
                </a:r>
                <a:r>
                  <a:rPr lang="ko-KR" altLang="en-US" dirty="0">
                    <a:latin typeface="Arial" charset="0"/>
                  </a:rPr>
                  <a:t>의 값이 그대로 출력되고</a:t>
                </a:r>
                <a:r>
                  <a:rPr lang="en-US" altLang="ko-KR" dirty="0">
                    <a:latin typeface="Arial" charset="0"/>
                  </a:rPr>
                  <a:t>,</a:t>
                </a:r>
                <a:r>
                  <a:rPr lang="ko-KR" altLang="en-US" dirty="0">
                    <a:latin typeface="Arial" charset="0"/>
                  </a:rPr>
                  <a:t> 입력이 </a:t>
                </a:r>
                <a:r>
                  <a:rPr lang="en-US" altLang="ko-KR" dirty="0">
                    <a:latin typeface="Arial" charset="0"/>
                  </a:rPr>
                  <a:t>1</a:t>
                </a:r>
                <a:r>
                  <a:rPr lang="ko-KR" altLang="en-US" dirty="0">
                    <a:latin typeface="Arial" charset="0"/>
                  </a:rPr>
                  <a:t>이면 이전 상태의 보수 상태로 출력된다</a:t>
                </a:r>
                <a:r>
                  <a:rPr lang="en-US" altLang="ko-KR" dirty="0">
                    <a:latin typeface="Arial" charset="0"/>
                  </a:rPr>
                  <a:t>.</a:t>
                </a:r>
                <a:endParaRPr lang="en-US" altLang="ko-KR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313" y="1196752"/>
                <a:ext cx="8715375" cy="5375481"/>
              </a:xfrm>
              <a:blipFill rotWithShape="1">
                <a:blip r:embed="rId2"/>
                <a:stretch>
                  <a:fillRect l="-909" t="-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플립플롭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89" y="3002398"/>
            <a:ext cx="5786682" cy="36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NOT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NOT </a:t>
            </a:r>
            <a:r>
              <a:rPr lang="ko-KR" altLang="en-US" dirty="0"/>
              <a:t>게이트의 진리표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9875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NOT </a:t>
            </a:r>
            <a:r>
              <a:rPr lang="ko-KR" altLang="en-US" dirty="0"/>
              <a:t>게이트의 논리 기호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39750" lvl="2" indent="0">
              <a:buNone/>
            </a:pPr>
            <a:endParaRPr lang="en-US" altLang="ko-KR" sz="1600" dirty="0"/>
          </a:p>
          <a:p>
            <a:pPr lvl="4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 txBox="1">
                <a:spLocks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Tx/>
                  <a:buFont typeface="Wingdings" pitchFamily="2" charset="2"/>
                  <a:buChar char="v"/>
                  <a:defRPr lang="ko-KR" altLang="en-US" sz="2400" b="1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 algn="l" rtl="0" eaLnBrk="0" fontAlgn="base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tabLst>
                    <a:tab pos="269875" algn="l"/>
                  </a:tabLst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BBB59"/>
                  </a:buClr>
                  <a:buFont typeface="Arial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lang="ko-KR" altLang="en-US" sz="1600" kern="1200" baseline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  <a:p>
                <a:pPr lvl="1"/>
                <a:r>
                  <a:rPr lang="en-US" altLang="ko-KR" dirty="0"/>
                  <a:t>NOT </a:t>
                </a:r>
                <a:r>
                  <a:rPr lang="ko-KR" altLang="en-US" dirty="0"/>
                  <a:t>게이트의 논리식 표현</a:t>
                </a:r>
              </a:p>
              <a:p>
                <a:pPr marL="269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/>
                        </a:rPr>
                        <m:t>𝑋</m:t>
                      </m:r>
                      <m:r>
                        <a:rPr lang="en-US" altLang="ko-KR" sz="1600" i="1">
                          <a:latin typeface="Cambria Math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𝐴</m:t>
                          </m:r>
                        </m:e>
                      </m:ba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𝐴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US" altLang="ko-KR" sz="16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  <a:p>
                <a:pPr marL="269875" lvl="1" indent="0">
                  <a:buFont typeface="Wingdings" pitchFamily="2" charset="2"/>
                  <a:buNone/>
                </a:pPr>
                <a:endParaRPr lang="ko-KR" altLang="en-US" sz="1600" dirty="0"/>
              </a:p>
              <a:p>
                <a:pPr lvl="1"/>
                <a:endParaRPr lang="ko-KR" altLang="en-US" dirty="0"/>
              </a:p>
              <a:p>
                <a:pPr marL="539750" lvl="2" indent="0">
                  <a:buFont typeface="Arial" pitchFamily="34" charset="0"/>
                  <a:buNone/>
                </a:pPr>
                <a:endParaRPr lang="ko-KR" altLang="en-US" sz="1600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204864"/>
            <a:ext cx="2016223" cy="10296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6" y="4329420"/>
            <a:ext cx="1512166" cy="8615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66079"/>
            <a:ext cx="4320480" cy="21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NOT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NOT </a:t>
            </a:r>
            <a:r>
              <a:rPr lang="ko-KR" altLang="en-US" dirty="0"/>
              <a:t>게이트의 집적회로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1"/>
            <a:ext cx="3744415" cy="2504265"/>
          </a:xfrm>
          <a:prstGeom prst="rect">
            <a:avLst/>
          </a:prstGeom>
        </p:spPr>
      </p:pic>
      <p:sp>
        <p:nvSpPr>
          <p:cNvPr id="5" name="내용 개체 틀 4"/>
          <p:cNvSpPr txBox="1">
            <a:spLocks/>
          </p:cNvSpPr>
          <p:nvPr/>
        </p:nvSpPr>
        <p:spPr bwMode="auto">
          <a:xfrm>
            <a:off x="4211960" y="1196752"/>
            <a:ext cx="4717727" cy="537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Wingdings" pitchFamily="2" charset="2"/>
              <a:buChar char="v"/>
              <a:defRPr lang="ko-KR" altLang="en-US" sz="2400" b="1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tabLst>
                <a:tab pos="269875" algn="l"/>
              </a:tabLst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Arial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lang="ko-KR" altLang="en-US" sz="1600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pPr lvl="1"/>
            <a:r>
              <a:rPr lang="en-US" altLang="ko-KR" dirty="0"/>
              <a:t>NOT </a:t>
            </a:r>
            <a:r>
              <a:rPr lang="ko-KR" altLang="en-US" dirty="0"/>
              <a:t>게이트의 펄스 연산</a:t>
            </a:r>
          </a:p>
          <a:p>
            <a:pPr lvl="2"/>
            <a:endParaRPr lang="ko-KR" altLang="en-US" dirty="0"/>
          </a:p>
          <a:p>
            <a:pPr lvl="4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69" y="2585638"/>
            <a:ext cx="4283373" cy="21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1547664" y="116632"/>
            <a:ext cx="7072312" cy="58375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dirty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1" dirty="0"/>
              <a:t>논리 게이트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1196752"/>
            <a:ext cx="4357687" cy="5375481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dirty="0" smtClean="0">
                <a:solidFill>
                  <a:srgbClr val="BC291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534988" indent="-26511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lang="ko-KR" altLang="en-US" sz="20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XOR </a:t>
            </a:r>
            <a:r>
              <a:rPr lang="ko-KR" altLang="en-US" dirty="0"/>
              <a:t>게이트</a:t>
            </a:r>
          </a:p>
          <a:p>
            <a:pPr lvl="1"/>
            <a:r>
              <a:rPr lang="en-US" altLang="ko-KR" dirty="0"/>
              <a:t>XOR </a:t>
            </a:r>
            <a:r>
              <a:rPr lang="ko-KR" altLang="en-US" dirty="0"/>
              <a:t>게이트의 진리표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9875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XOR </a:t>
            </a:r>
            <a:r>
              <a:rPr lang="ko-KR" altLang="en-US" dirty="0"/>
              <a:t>게이트의 논리 기호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39750" lvl="2" indent="0">
              <a:buNone/>
            </a:pPr>
            <a:endParaRPr lang="en-US" altLang="ko-KR" sz="1600" dirty="0"/>
          </a:p>
          <a:p>
            <a:pPr lvl="4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 txBox="1">
                <a:spLocks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Tx/>
                  <a:buFont typeface="Wingdings" pitchFamily="2" charset="2"/>
                  <a:buChar char="v"/>
                  <a:defRPr lang="ko-KR" altLang="en-US" sz="2400" b="1" kern="1200" dirty="0" smtClean="0">
                    <a:solidFill>
                      <a:srgbClr val="BC2910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534988" indent="-265113" algn="l" rtl="0" eaLnBrk="0" fontAlgn="base" hangingPunct="0">
                  <a:spcBef>
                    <a:spcPct val="20000"/>
                  </a:spcBef>
                  <a:spcAft>
                    <a:spcPts val="4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  <a:buFont typeface="Wingdings" pitchFamily="2" charset="2"/>
                  <a:buChar char="§"/>
                  <a:tabLst>
                    <a:tab pos="269875" algn="l"/>
                  </a:tabLst>
                  <a:defRPr lang="ko-KR" altLang="en-US" sz="20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717550" indent="-1778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Arial" pitchFamily="34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714375" indent="-1746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BBB59"/>
                  </a:buClr>
                  <a:buFont typeface="Arial" charset="0"/>
                  <a:buChar char="•"/>
                  <a:defRPr lang="en-US" altLang="ko-KR" sz="1800" kern="1200" baseline="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982663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lang="ko-KR" altLang="en-US" sz="1600" kern="1200" baseline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  <a:p>
                <a:pPr lvl="1"/>
                <a:r>
                  <a:rPr lang="en-US" altLang="ko-KR" dirty="0"/>
                  <a:t>XOR </a:t>
                </a:r>
                <a:r>
                  <a:rPr lang="ko-KR" altLang="en-US" dirty="0"/>
                  <a:t>게이트의 논리식 표현</a:t>
                </a:r>
              </a:p>
              <a:p>
                <a:pPr marL="269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/>
                        </a:rPr>
                        <m:t>𝑋</m:t>
                      </m:r>
                      <m:r>
                        <a:rPr lang="en-US" altLang="ko-KR" sz="1600" i="1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𝐴</m:t>
                      </m:r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𝐵</m:t>
                          </m:r>
                        </m:e>
                      </m:ba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𝐴</m:t>
                          </m:r>
                        </m:e>
                      </m:bar>
                      <m:r>
                        <a:rPr lang="en-US" altLang="ko-KR" sz="160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altLang="ko-KR" sz="1600" dirty="0"/>
              </a:p>
              <a:p>
                <a:pPr marL="269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/>
                        </a:rPr>
                        <m:t>𝑋</m:t>
                      </m:r>
                      <m:r>
                        <a:rPr lang="en-US" altLang="ko-KR" sz="1600" i="1">
                          <a:latin typeface="Cambria Math"/>
                        </a:rPr>
                        <m:t>=</m:t>
                      </m:r>
                      <m:r>
                        <a:rPr lang="en-US" altLang="ko-KR" sz="1600" i="1">
                          <a:latin typeface="Cambria Math"/>
                        </a:rPr>
                        <m:t>𝐴</m:t>
                      </m:r>
                      <m:r>
                        <a:rPr lang="en-US" altLang="ko-KR" sz="1600" i="1">
                          <a:latin typeface="Cambria Math"/>
                          <a:ea typeface="Cambria Math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600" i="1">
                              <a:latin typeface="Cambria Math"/>
                            </a:rPr>
                            <m:t>𝐵</m:t>
                          </m:r>
                        </m:e>
                      </m:bar>
                      <m:r>
                        <a:rPr lang="en-US" altLang="ko-KR" sz="1600" i="1">
                          <a:latin typeface="Cambria Math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600" i="1">
                              <a:latin typeface="Cambria Math"/>
                            </a:rPr>
                            <m:t>𝐴</m:t>
                          </m:r>
                        </m:e>
                      </m:bar>
                      <m:r>
                        <a:rPr lang="en-US" altLang="ko-KR" sz="160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ko-KR" sz="1600" i="1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⊕</m:t>
                      </m:r>
                      <m:r>
                        <a:rPr lang="en-US" altLang="ko-KR" sz="1600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altLang="ko-KR" sz="16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  <a:p>
                <a:pPr marL="269875" lvl="1" indent="0">
                  <a:buFont typeface="Wingdings" pitchFamily="2" charset="2"/>
                  <a:buNone/>
                </a:pPr>
                <a:endParaRPr lang="ko-KR" altLang="en-US" sz="1600" dirty="0"/>
              </a:p>
              <a:p>
                <a:pPr lvl="1"/>
                <a:endParaRPr lang="ko-KR" altLang="en-US" dirty="0"/>
              </a:p>
              <a:p>
                <a:pPr marL="539750" lvl="2" indent="0">
                  <a:buFont typeface="Arial" pitchFamily="34" charset="0"/>
                  <a:buNone/>
                </a:pPr>
                <a:endParaRPr lang="ko-KR" altLang="en-US" sz="1600" dirty="0"/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196752"/>
                <a:ext cx="4357687" cy="537548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12024"/>
            <a:ext cx="2520280" cy="14053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365104"/>
            <a:ext cx="4337670" cy="1953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5482834"/>
            <a:ext cx="2520280" cy="8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55"/>
      </p:ext>
    </p:extLst>
  </p:cSld>
  <p:clrMapOvr>
    <a:masterClrMapping/>
  </p:clrMapOvr>
</p:sld>
</file>

<file path=ppt/theme/theme1.xml><?xml version="1.0" encoding="utf-8"?>
<a:theme xmlns:a="http://schemas.openxmlformats.org/drawingml/2006/main" name="1_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9213</TotalTime>
  <Words>3502</Words>
  <Application>Microsoft Office PowerPoint</Application>
  <PresentationFormat>화면 슬라이드 쇼(4:3)</PresentationFormat>
  <Paragraphs>625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HY견고딕</vt:lpstr>
      <vt:lpstr>HY헤드라인M</vt:lpstr>
      <vt:lpstr>굴림</vt:lpstr>
      <vt:lpstr>맑은 고딕</vt:lpstr>
      <vt:lpstr>휴먼둥근헤드라인</vt:lpstr>
      <vt:lpstr>휴먼엑스포</vt:lpstr>
      <vt:lpstr>Arial</vt:lpstr>
      <vt:lpstr>Cambria Math</vt:lpstr>
      <vt:lpstr>Wingdings</vt:lpstr>
      <vt:lpstr>1_한빛마스터</vt:lpstr>
      <vt:lpstr>학습 목표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김기태</cp:lastModifiedBy>
  <cp:revision>774</cp:revision>
  <dcterms:created xsi:type="dcterms:W3CDTF">1601-01-01T00:00:00Z</dcterms:created>
  <dcterms:modified xsi:type="dcterms:W3CDTF">2023-04-17T01:16:32Z</dcterms:modified>
</cp:coreProperties>
</file>